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ntonio Bold" panose="020B0604020202020204" charset="0"/>
      <p:regular r:id="rId16"/>
    </p:embeddedFont>
    <p:embeddedFont>
      <p:font typeface="Canva Sans Bold" panose="020B0604020202020204" charset="0"/>
      <p:regular r:id="rId17"/>
    </p:embeddedFont>
    <p:embeddedFont>
      <p:font typeface="Glacial Indifference" panose="020B0604020202020204" charset="0"/>
      <p:regular r:id="rId18"/>
    </p:embeddedFont>
    <p:embeddedFont>
      <p:font typeface="Now" panose="020B0604020202020204" charset="0"/>
      <p:regular r:id="rId19"/>
    </p:embeddedFont>
    <p:embeddedFont>
      <p:font typeface="Now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60.pn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4.png"/><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svg"/><Relationship Id="rId10" Type="http://schemas.openxmlformats.org/officeDocument/2006/relationships/image" Target="../media/image52.png"/><Relationship Id="rId19" Type="http://schemas.openxmlformats.org/officeDocument/2006/relationships/image" Target="../media/image61.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36.svg"/><Relationship Id="rId7" Type="http://schemas.openxmlformats.org/officeDocument/2006/relationships/image" Target="../media/image22.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hyperlink" Target="https://github.com/MuchiriKinyua/iris-projec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jpe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TextBox 2"/>
          <p:cNvSpPr txBox="1"/>
          <p:nvPr/>
        </p:nvSpPr>
        <p:spPr>
          <a:xfrm>
            <a:off x="6737968" y="1265461"/>
            <a:ext cx="11378587" cy="6196297"/>
          </a:xfrm>
          <a:prstGeom prst="rect">
            <a:avLst/>
          </a:prstGeom>
        </p:spPr>
        <p:txBody>
          <a:bodyPr lIns="0" tIns="0" rIns="0" bIns="0" rtlCol="0" anchor="t">
            <a:spAutoFit/>
          </a:bodyPr>
          <a:lstStyle/>
          <a:p>
            <a:pPr algn="ctr">
              <a:lnSpc>
                <a:spcPts val="12319"/>
              </a:lnSpc>
            </a:pPr>
            <a:r>
              <a:rPr lang="en-US" sz="8799">
                <a:solidFill>
                  <a:srgbClr val="000000"/>
                </a:solidFill>
                <a:latin typeface="Canva Sans Bold"/>
              </a:rPr>
              <a:t>Iris </a:t>
            </a:r>
          </a:p>
          <a:p>
            <a:pPr algn="ctr">
              <a:lnSpc>
                <a:spcPts val="12319"/>
              </a:lnSpc>
            </a:pPr>
            <a:r>
              <a:rPr lang="en-US" sz="8799">
                <a:solidFill>
                  <a:srgbClr val="000000"/>
                </a:solidFill>
                <a:latin typeface="Canva Sans Bold"/>
              </a:rPr>
              <a:t>Flower </a:t>
            </a:r>
          </a:p>
          <a:p>
            <a:pPr algn="ctr">
              <a:lnSpc>
                <a:spcPts val="12319"/>
              </a:lnSpc>
            </a:pPr>
            <a:r>
              <a:rPr lang="en-US" sz="8799">
                <a:solidFill>
                  <a:srgbClr val="000000"/>
                </a:solidFill>
                <a:latin typeface="Canva Sans Bold"/>
              </a:rPr>
              <a:t>Classification</a:t>
            </a:r>
          </a:p>
          <a:p>
            <a:pPr algn="ctr">
              <a:lnSpc>
                <a:spcPts val="12320"/>
              </a:lnSpc>
              <a:spcBef>
                <a:spcPct val="0"/>
              </a:spcBef>
            </a:pPr>
            <a:r>
              <a:rPr lang="en-US" sz="8799">
                <a:solidFill>
                  <a:srgbClr val="000000"/>
                </a:solidFill>
                <a:latin typeface="Canva Sans Bold"/>
              </a:rPr>
              <a:t>Project Presentation</a:t>
            </a:r>
          </a:p>
        </p:txBody>
      </p:sp>
      <p:grpSp>
        <p:nvGrpSpPr>
          <p:cNvPr id="3" name="Group 3"/>
          <p:cNvGrpSpPr/>
          <p:nvPr/>
        </p:nvGrpSpPr>
        <p:grpSpPr>
          <a:xfrm>
            <a:off x="835258" y="1141021"/>
            <a:ext cx="5902710" cy="8585512"/>
            <a:chOff x="0" y="0"/>
            <a:chExt cx="2478379" cy="3604810"/>
          </a:xfrm>
        </p:grpSpPr>
        <p:sp>
          <p:nvSpPr>
            <p:cNvPr id="4" name="Freeform 4"/>
            <p:cNvSpPr/>
            <p:nvPr/>
          </p:nvSpPr>
          <p:spPr>
            <a:xfrm>
              <a:off x="0" y="0"/>
              <a:ext cx="2478379" cy="3604811"/>
            </a:xfrm>
            <a:custGeom>
              <a:avLst/>
              <a:gdLst/>
              <a:ahLst/>
              <a:cxnLst/>
              <a:rect l="l" t="t" r="r" b="b"/>
              <a:pathLst>
                <a:path w="2478379" h="3604811">
                  <a:moveTo>
                    <a:pt x="0" y="0"/>
                  </a:moveTo>
                  <a:lnTo>
                    <a:pt x="2478379" y="0"/>
                  </a:lnTo>
                  <a:lnTo>
                    <a:pt x="2478379" y="3604811"/>
                  </a:lnTo>
                  <a:lnTo>
                    <a:pt x="0" y="3604811"/>
                  </a:lnTo>
                  <a:close/>
                </a:path>
              </a:pathLst>
            </a:custGeom>
            <a:solidFill>
              <a:srgbClr val="000000"/>
            </a:solidFill>
          </p:spPr>
        </p:sp>
        <p:sp>
          <p:nvSpPr>
            <p:cNvPr id="5" name="TextBox 5"/>
            <p:cNvSpPr txBox="1"/>
            <p:nvPr/>
          </p:nvSpPr>
          <p:spPr>
            <a:xfrm>
              <a:off x="0" y="-38100"/>
              <a:ext cx="2478379" cy="3642910"/>
            </a:xfrm>
            <a:prstGeom prst="rect">
              <a:avLst/>
            </a:prstGeom>
          </p:spPr>
          <p:txBody>
            <a:bodyPr lIns="21680" tIns="21680" rIns="21680" bIns="21680" rtlCol="0" anchor="ctr"/>
            <a:lstStyle/>
            <a:p>
              <a:pPr algn="ctr">
                <a:lnSpc>
                  <a:spcPts val="1732"/>
                </a:lnSpc>
              </a:pPr>
              <a:endParaRPr/>
            </a:p>
          </p:txBody>
        </p:sp>
      </p:grpSp>
      <p:grpSp>
        <p:nvGrpSpPr>
          <p:cNvPr id="6" name="Group 6"/>
          <p:cNvGrpSpPr/>
          <p:nvPr/>
        </p:nvGrpSpPr>
        <p:grpSpPr>
          <a:xfrm>
            <a:off x="3937450" y="9119459"/>
            <a:ext cx="133386" cy="13338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EB73E"/>
            </a:solidFill>
          </p:spPr>
        </p:sp>
        <p:sp>
          <p:nvSpPr>
            <p:cNvPr id="8" name="TextBox 8"/>
            <p:cNvSpPr txBox="1"/>
            <p:nvPr/>
          </p:nvSpPr>
          <p:spPr>
            <a:xfrm>
              <a:off x="76200" y="0"/>
              <a:ext cx="660400" cy="736600"/>
            </a:xfrm>
            <a:prstGeom prst="rect">
              <a:avLst/>
            </a:prstGeom>
          </p:spPr>
          <p:txBody>
            <a:bodyPr lIns="21680" tIns="21680" rIns="21680" bIns="21680" rtlCol="0" anchor="ctr"/>
            <a:lstStyle/>
            <a:p>
              <a:pPr algn="ctr">
                <a:lnSpc>
                  <a:spcPts val="3704"/>
                </a:lnSpc>
              </a:pPr>
              <a:endParaRPr/>
            </a:p>
          </p:txBody>
        </p:sp>
      </p:grpSp>
      <p:grpSp>
        <p:nvGrpSpPr>
          <p:cNvPr id="9" name="Group 9"/>
          <p:cNvGrpSpPr/>
          <p:nvPr/>
        </p:nvGrpSpPr>
        <p:grpSpPr>
          <a:xfrm>
            <a:off x="4141832" y="9119459"/>
            <a:ext cx="133386" cy="13338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9EB73E"/>
            </a:solidFill>
          </p:spPr>
        </p:sp>
        <p:sp>
          <p:nvSpPr>
            <p:cNvPr id="11" name="TextBox 11"/>
            <p:cNvSpPr txBox="1"/>
            <p:nvPr/>
          </p:nvSpPr>
          <p:spPr>
            <a:xfrm>
              <a:off x="127000" y="50800"/>
              <a:ext cx="558800" cy="635000"/>
            </a:xfrm>
            <a:prstGeom prst="rect">
              <a:avLst/>
            </a:prstGeom>
          </p:spPr>
          <p:txBody>
            <a:bodyPr lIns="21680" tIns="21680" rIns="21680" bIns="21680" rtlCol="0" anchor="ctr"/>
            <a:lstStyle/>
            <a:p>
              <a:pPr algn="ctr">
                <a:lnSpc>
                  <a:spcPts val="3704"/>
                </a:lnSpc>
              </a:pPr>
              <a:endParaRPr/>
            </a:p>
          </p:txBody>
        </p:sp>
      </p:grpSp>
      <p:grpSp>
        <p:nvGrpSpPr>
          <p:cNvPr id="12" name="Group 12"/>
          <p:cNvGrpSpPr/>
          <p:nvPr/>
        </p:nvGrpSpPr>
        <p:grpSpPr>
          <a:xfrm>
            <a:off x="4319782" y="9111064"/>
            <a:ext cx="148754" cy="141781"/>
            <a:chOff x="0" y="0"/>
            <a:chExt cx="812800" cy="774700"/>
          </a:xfrm>
        </p:grpSpPr>
        <p:sp>
          <p:nvSpPr>
            <p:cNvPr id="13" name="Freeform 1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9EB73E"/>
            </a:solidFill>
          </p:spPr>
        </p:sp>
        <p:sp>
          <p:nvSpPr>
            <p:cNvPr id="14" name="TextBox 14"/>
            <p:cNvSpPr txBox="1"/>
            <p:nvPr/>
          </p:nvSpPr>
          <p:spPr>
            <a:xfrm>
              <a:off x="228600" y="190500"/>
              <a:ext cx="355600" cy="419100"/>
            </a:xfrm>
            <a:prstGeom prst="rect">
              <a:avLst/>
            </a:prstGeom>
          </p:spPr>
          <p:txBody>
            <a:bodyPr lIns="21680" tIns="21680" rIns="21680" bIns="21680" rtlCol="0" anchor="ctr"/>
            <a:lstStyle/>
            <a:p>
              <a:pPr algn="ctr">
                <a:lnSpc>
                  <a:spcPts val="3704"/>
                </a:lnSpc>
              </a:pPr>
              <a:endParaRPr/>
            </a:p>
          </p:txBody>
        </p:sp>
      </p:grpSp>
      <p:grpSp>
        <p:nvGrpSpPr>
          <p:cNvPr id="15" name="Group 15"/>
          <p:cNvGrpSpPr/>
          <p:nvPr/>
        </p:nvGrpSpPr>
        <p:grpSpPr>
          <a:xfrm>
            <a:off x="4513698" y="9111064"/>
            <a:ext cx="121843" cy="141781"/>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9EB73E"/>
            </a:solidFill>
          </p:spPr>
        </p:sp>
        <p:sp>
          <p:nvSpPr>
            <p:cNvPr id="17" name="TextBox 17"/>
            <p:cNvSpPr txBox="1"/>
            <p:nvPr/>
          </p:nvSpPr>
          <p:spPr>
            <a:xfrm>
              <a:off x="0" y="63500"/>
              <a:ext cx="698500" cy="609600"/>
            </a:xfrm>
            <a:prstGeom prst="rect">
              <a:avLst/>
            </a:prstGeom>
          </p:spPr>
          <p:txBody>
            <a:bodyPr lIns="21680" tIns="21680" rIns="21680" bIns="21680" rtlCol="0" anchor="ctr"/>
            <a:lstStyle/>
            <a:p>
              <a:pPr algn="ctr">
                <a:lnSpc>
                  <a:spcPts val="3704"/>
                </a:lnSpc>
              </a:pPr>
              <a:endParaRPr/>
            </a:p>
          </p:txBody>
        </p:sp>
      </p:grpSp>
      <p:sp>
        <p:nvSpPr>
          <p:cNvPr id="18" name="TextBox 18"/>
          <p:cNvSpPr txBox="1"/>
          <p:nvPr/>
        </p:nvSpPr>
        <p:spPr>
          <a:xfrm>
            <a:off x="2146059" y="5678250"/>
            <a:ext cx="4321045" cy="3432814"/>
          </a:xfrm>
          <a:prstGeom prst="rect">
            <a:avLst/>
          </a:prstGeom>
        </p:spPr>
        <p:txBody>
          <a:bodyPr lIns="0" tIns="0" rIns="0" bIns="0" rtlCol="0" anchor="t">
            <a:spAutoFit/>
          </a:bodyPr>
          <a:lstStyle/>
          <a:p>
            <a:pPr algn="ctr">
              <a:lnSpc>
                <a:spcPts val="28061"/>
              </a:lnSpc>
            </a:pPr>
            <a:r>
              <a:rPr lang="en-US" sz="20043" spc="701">
                <a:solidFill>
                  <a:srgbClr val="9EB73E"/>
                </a:solidFill>
                <a:latin typeface="Antonio Bold"/>
              </a:rPr>
              <a:t>IRIS</a:t>
            </a:r>
          </a:p>
        </p:txBody>
      </p:sp>
      <p:sp>
        <p:nvSpPr>
          <p:cNvPr id="19" name="TextBox 19"/>
          <p:cNvSpPr txBox="1"/>
          <p:nvPr/>
        </p:nvSpPr>
        <p:spPr>
          <a:xfrm>
            <a:off x="5109802" y="2164494"/>
            <a:ext cx="1255211" cy="2979006"/>
          </a:xfrm>
          <a:prstGeom prst="rect">
            <a:avLst/>
          </a:prstGeom>
        </p:spPr>
        <p:txBody>
          <a:bodyPr lIns="0" tIns="0" rIns="0" bIns="0" rtlCol="0" anchor="t">
            <a:spAutoFit/>
          </a:bodyPr>
          <a:lstStyle/>
          <a:p>
            <a:pPr algn="r">
              <a:lnSpc>
                <a:spcPts val="1592"/>
              </a:lnSpc>
            </a:pPr>
            <a:r>
              <a:rPr lang="en-US" sz="1137">
                <a:solidFill>
                  <a:srgbClr val="9EB73E"/>
                </a:solidFill>
                <a:latin typeface="Glacial Indifference"/>
              </a:rPr>
              <a:t>Lorem ipsum dolor sit amet, consectetuer adipiscing elit. Maecenas porttitor congue massa. Fusce posuere, magna sed pulvinar ultricies, purus lectus malesuada libero, sit amet commodo magna eros quis urna. Nunc viverra imperdiet enim. Fusce est.</a:t>
            </a:r>
          </a:p>
        </p:txBody>
      </p:sp>
      <p:sp>
        <p:nvSpPr>
          <p:cNvPr id="20" name="TextBox 20"/>
          <p:cNvSpPr txBox="1"/>
          <p:nvPr/>
        </p:nvSpPr>
        <p:spPr>
          <a:xfrm>
            <a:off x="3749084" y="9344867"/>
            <a:ext cx="1114995" cy="133683"/>
          </a:xfrm>
          <a:prstGeom prst="rect">
            <a:avLst/>
          </a:prstGeom>
        </p:spPr>
        <p:txBody>
          <a:bodyPr lIns="0" tIns="0" rIns="0" bIns="0" rtlCol="0" anchor="t">
            <a:spAutoFit/>
          </a:bodyPr>
          <a:lstStyle/>
          <a:p>
            <a:pPr algn="ctr">
              <a:lnSpc>
                <a:spcPts val="1075"/>
              </a:lnSpc>
            </a:pPr>
            <a:r>
              <a:rPr lang="en-US" sz="768">
                <a:solidFill>
                  <a:srgbClr val="9EB73E"/>
                </a:solidFill>
                <a:latin typeface="Glacial Indifference"/>
              </a:rPr>
              <a:t>www.reallygreatsite.com</a:t>
            </a:r>
          </a:p>
        </p:txBody>
      </p:sp>
      <p:sp>
        <p:nvSpPr>
          <p:cNvPr id="21" name="Freeform 21"/>
          <p:cNvSpPr/>
          <p:nvPr/>
        </p:nvSpPr>
        <p:spPr>
          <a:xfrm>
            <a:off x="0" y="0"/>
            <a:ext cx="5002054" cy="10287000"/>
          </a:xfrm>
          <a:custGeom>
            <a:avLst/>
            <a:gdLst/>
            <a:ahLst/>
            <a:cxnLst/>
            <a:rect l="l" t="t" r="r" b="b"/>
            <a:pathLst>
              <a:path w="5002054" h="10287000">
                <a:moveTo>
                  <a:pt x="0" y="0"/>
                </a:moveTo>
                <a:lnTo>
                  <a:pt x="5002054" y="0"/>
                </a:lnTo>
                <a:lnTo>
                  <a:pt x="5002054" y="10287000"/>
                </a:lnTo>
                <a:lnTo>
                  <a:pt x="0" y="10287000"/>
                </a:lnTo>
                <a:lnTo>
                  <a:pt x="0" y="0"/>
                </a:lnTo>
                <a:close/>
              </a:path>
            </a:pathLst>
          </a:cu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Freeform 2"/>
          <p:cNvSpPr/>
          <p:nvPr/>
        </p:nvSpPr>
        <p:spPr>
          <a:xfrm>
            <a:off x="10279321" y="1564754"/>
            <a:ext cx="7659216" cy="7693546"/>
          </a:xfrm>
          <a:custGeom>
            <a:avLst/>
            <a:gdLst/>
            <a:ahLst/>
            <a:cxnLst/>
            <a:rect l="l" t="t" r="r" b="b"/>
            <a:pathLst>
              <a:path w="7659216" h="7693546">
                <a:moveTo>
                  <a:pt x="0" y="0"/>
                </a:moveTo>
                <a:lnTo>
                  <a:pt x="7659216" y="0"/>
                </a:lnTo>
                <a:lnTo>
                  <a:pt x="7659216" y="7693546"/>
                </a:lnTo>
                <a:lnTo>
                  <a:pt x="0" y="769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896289"/>
            <a:ext cx="4780132" cy="3234706"/>
          </a:xfrm>
          <a:custGeom>
            <a:avLst/>
            <a:gdLst/>
            <a:ahLst/>
            <a:cxnLst/>
            <a:rect l="l" t="t" r="r" b="b"/>
            <a:pathLst>
              <a:path w="4780132" h="3234706">
                <a:moveTo>
                  <a:pt x="0" y="0"/>
                </a:moveTo>
                <a:lnTo>
                  <a:pt x="4780132" y="0"/>
                </a:lnTo>
                <a:lnTo>
                  <a:pt x="4780132" y="3234706"/>
                </a:lnTo>
                <a:lnTo>
                  <a:pt x="0" y="32347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896289"/>
            <a:ext cx="4780132" cy="3515238"/>
          </a:xfrm>
          <a:custGeom>
            <a:avLst/>
            <a:gdLst/>
            <a:ahLst/>
            <a:cxnLst/>
            <a:rect l="l" t="t" r="r" b="b"/>
            <a:pathLst>
              <a:path w="4780132" h="3515238">
                <a:moveTo>
                  <a:pt x="0" y="0"/>
                </a:moveTo>
                <a:lnTo>
                  <a:pt x="4780132" y="0"/>
                </a:lnTo>
                <a:lnTo>
                  <a:pt x="4780132" y="3515238"/>
                </a:lnTo>
                <a:lnTo>
                  <a:pt x="0" y="3515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536246" y="2287008"/>
            <a:ext cx="3868833" cy="747415"/>
          </a:xfrm>
          <a:prstGeom prst="rect">
            <a:avLst/>
          </a:prstGeom>
        </p:spPr>
        <p:txBody>
          <a:bodyPr lIns="0" tIns="0" rIns="0" bIns="0" rtlCol="0" anchor="t">
            <a:spAutoFit/>
          </a:bodyPr>
          <a:lstStyle/>
          <a:p>
            <a:pPr algn="l">
              <a:lnSpc>
                <a:spcPts val="2902"/>
              </a:lnSpc>
            </a:pPr>
            <a:r>
              <a:rPr lang="en-US" sz="2074">
                <a:solidFill>
                  <a:srgbClr val="F5F5EF"/>
                </a:solidFill>
                <a:latin typeface="Now Bold"/>
              </a:rPr>
              <a:t>Model 1:</a:t>
            </a:r>
          </a:p>
          <a:p>
            <a:pPr algn="l">
              <a:lnSpc>
                <a:spcPts val="2902"/>
              </a:lnSpc>
            </a:pPr>
            <a:r>
              <a:rPr lang="en-US" sz="2074">
                <a:solidFill>
                  <a:srgbClr val="F5F5EF"/>
                </a:solidFill>
                <a:latin typeface="Now Bold"/>
              </a:rPr>
              <a:t>Logistic regression</a:t>
            </a:r>
          </a:p>
        </p:txBody>
      </p:sp>
      <p:sp>
        <p:nvSpPr>
          <p:cNvPr id="6" name="TextBox 6"/>
          <p:cNvSpPr txBox="1"/>
          <p:nvPr/>
        </p:nvSpPr>
        <p:spPr>
          <a:xfrm>
            <a:off x="1536246" y="3269803"/>
            <a:ext cx="3868833" cy="870991"/>
          </a:xfrm>
          <a:prstGeom prst="rect">
            <a:avLst/>
          </a:prstGeom>
        </p:spPr>
        <p:txBody>
          <a:bodyPr lIns="0" tIns="0" rIns="0" bIns="0" rtlCol="0" anchor="t">
            <a:spAutoFit/>
          </a:bodyPr>
          <a:lstStyle/>
          <a:p>
            <a:pPr algn="l">
              <a:lnSpc>
                <a:spcPts val="2388"/>
              </a:lnSpc>
            </a:pPr>
            <a:r>
              <a:rPr lang="en-US" sz="1705">
                <a:solidFill>
                  <a:srgbClr val="F5F5EF"/>
                </a:solidFill>
                <a:latin typeface="Now"/>
              </a:rPr>
              <a:t>The model appears to have an excellent performance, with  an accuracy of 95%</a:t>
            </a:r>
          </a:p>
        </p:txBody>
      </p:sp>
      <p:sp>
        <p:nvSpPr>
          <p:cNvPr id="7" name="Freeform 7"/>
          <p:cNvSpPr/>
          <p:nvPr/>
        </p:nvSpPr>
        <p:spPr>
          <a:xfrm>
            <a:off x="6608932" y="1896289"/>
            <a:ext cx="4765385" cy="3515238"/>
          </a:xfrm>
          <a:custGeom>
            <a:avLst/>
            <a:gdLst/>
            <a:ahLst/>
            <a:cxnLst/>
            <a:rect l="l" t="t" r="r" b="b"/>
            <a:pathLst>
              <a:path w="4765385" h="3515238">
                <a:moveTo>
                  <a:pt x="0" y="0"/>
                </a:moveTo>
                <a:lnTo>
                  <a:pt x="4765385" y="0"/>
                </a:lnTo>
                <a:lnTo>
                  <a:pt x="4765385" y="3515238"/>
                </a:lnTo>
                <a:lnTo>
                  <a:pt x="0" y="35152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7066581" y="2287008"/>
            <a:ext cx="2393370" cy="747415"/>
          </a:xfrm>
          <a:prstGeom prst="rect">
            <a:avLst/>
          </a:prstGeom>
        </p:spPr>
        <p:txBody>
          <a:bodyPr lIns="0" tIns="0" rIns="0" bIns="0" rtlCol="0" anchor="t">
            <a:spAutoFit/>
          </a:bodyPr>
          <a:lstStyle/>
          <a:p>
            <a:pPr algn="l">
              <a:lnSpc>
                <a:spcPts val="2902"/>
              </a:lnSpc>
            </a:pPr>
            <a:r>
              <a:rPr lang="en-US" sz="2074">
                <a:solidFill>
                  <a:srgbClr val="F5F5EF"/>
                </a:solidFill>
                <a:latin typeface="Now Bold"/>
              </a:rPr>
              <a:t>Model 2:</a:t>
            </a:r>
          </a:p>
          <a:p>
            <a:pPr algn="l">
              <a:lnSpc>
                <a:spcPts val="2902"/>
              </a:lnSpc>
            </a:pPr>
            <a:r>
              <a:rPr lang="en-US" sz="2074">
                <a:solidFill>
                  <a:srgbClr val="F5F5EF"/>
                </a:solidFill>
                <a:latin typeface="Now Bold"/>
              </a:rPr>
              <a:t> Decision Trees</a:t>
            </a:r>
          </a:p>
        </p:txBody>
      </p:sp>
      <p:sp>
        <p:nvSpPr>
          <p:cNvPr id="9" name="TextBox 9"/>
          <p:cNvSpPr txBox="1"/>
          <p:nvPr/>
        </p:nvSpPr>
        <p:spPr>
          <a:xfrm>
            <a:off x="7066581" y="3269803"/>
            <a:ext cx="3488490" cy="575716"/>
          </a:xfrm>
          <a:prstGeom prst="rect">
            <a:avLst/>
          </a:prstGeom>
        </p:spPr>
        <p:txBody>
          <a:bodyPr lIns="0" tIns="0" rIns="0" bIns="0" rtlCol="0" anchor="t">
            <a:spAutoFit/>
          </a:bodyPr>
          <a:lstStyle/>
          <a:p>
            <a:pPr algn="l">
              <a:lnSpc>
                <a:spcPts val="2388"/>
              </a:lnSpc>
            </a:pPr>
            <a:r>
              <a:rPr lang="en-US" sz="1705">
                <a:solidFill>
                  <a:srgbClr val="F5F5EF"/>
                </a:solidFill>
                <a:latin typeface="Now"/>
              </a:rPr>
              <a:t>Decision Tree model achieved an accuracy of 94%.</a:t>
            </a:r>
          </a:p>
        </p:txBody>
      </p:sp>
      <p:sp>
        <p:nvSpPr>
          <p:cNvPr id="10" name="Freeform 10"/>
          <p:cNvSpPr/>
          <p:nvPr/>
        </p:nvSpPr>
        <p:spPr>
          <a:xfrm>
            <a:off x="12185957" y="1896289"/>
            <a:ext cx="5327427" cy="3515238"/>
          </a:xfrm>
          <a:custGeom>
            <a:avLst/>
            <a:gdLst/>
            <a:ahLst/>
            <a:cxnLst/>
            <a:rect l="l" t="t" r="r" b="b"/>
            <a:pathLst>
              <a:path w="5327427" h="3515238">
                <a:moveTo>
                  <a:pt x="0" y="0"/>
                </a:moveTo>
                <a:lnTo>
                  <a:pt x="5327427" y="0"/>
                </a:lnTo>
                <a:lnTo>
                  <a:pt x="5327427" y="3515238"/>
                </a:lnTo>
                <a:lnTo>
                  <a:pt x="0" y="35152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12666951" y="2387641"/>
            <a:ext cx="2515455" cy="728476"/>
          </a:xfrm>
          <a:prstGeom prst="rect">
            <a:avLst/>
          </a:prstGeom>
        </p:spPr>
        <p:txBody>
          <a:bodyPr lIns="0" tIns="0" rIns="0" bIns="0" rtlCol="0" anchor="t">
            <a:spAutoFit/>
          </a:bodyPr>
          <a:lstStyle/>
          <a:p>
            <a:pPr algn="l">
              <a:lnSpc>
                <a:spcPts val="2897"/>
              </a:lnSpc>
            </a:pPr>
            <a:r>
              <a:rPr lang="en-US" sz="2069">
                <a:solidFill>
                  <a:srgbClr val="F5F5EF"/>
                </a:solidFill>
                <a:latin typeface="Now Bold"/>
              </a:rPr>
              <a:t>Model 3:</a:t>
            </a:r>
          </a:p>
          <a:p>
            <a:pPr algn="l">
              <a:lnSpc>
                <a:spcPts val="2897"/>
              </a:lnSpc>
            </a:pPr>
            <a:r>
              <a:rPr lang="en-US" sz="2069">
                <a:solidFill>
                  <a:srgbClr val="F5F5EF"/>
                </a:solidFill>
                <a:latin typeface="Now Bold"/>
              </a:rPr>
              <a:t>Random Forest</a:t>
            </a:r>
          </a:p>
        </p:txBody>
      </p:sp>
      <p:sp>
        <p:nvSpPr>
          <p:cNvPr id="12" name="TextBox 12"/>
          <p:cNvSpPr txBox="1"/>
          <p:nvPr/>
        </p:nvSpPr>
        <p:spPr>
          <a:xfrm>
            <a:off x="12666951" y="3381496"/>
            <a:ext cx="3666437" cy="621360"/>
          </a:xfrm>
          <a:prstGeom prst="rect">
            <a:avLst/>
          </a:prstGeom>
        </p:spPr>
        <p:txBody>
          <a:bodyPr lIns="0" tIns="0" rIns="0" bIns="0" rtlCol="0" anchor="t">
            <a:spAutoFit/>
          </a:bodyPr>
          <a:lstStyle/>
          <a:p>
            <a:pPr algn="l">
              <a:lnSpc>
                <a:spcPts val="2502"/>
              </a:lnSpc>
            </a:pPr>
            <a:r>
              <a:rPr lang="en-US" sz="1787">
                <a:solidFill>
                  <a:srgbClr val="F5F5EF"/>
                </a:solidFill>
                <a:latin typeface="Now"/>
              </a:rPr>
              <a:t>Random Forest achieved an accuracy of 94%.</a:t>
            </a:r>
          </a:p>
        </p:txBody>
      </p:sp>
      <p:sp>
        <p:nvSpPr>
          <p:cNvPr id="13" name="Freeform 13"/>
          <p:cNvSpPr/>
          <p:nvPr/>
        </p:nvSpPr>
        <p:spPr>
          <a:xfrm>
            <a:off x="1028700" y="6175698"/>
            <a:ext cx="4780132" cy="3916616"/>
          </a:xfrm>
          <a:custGeom>
            <a:avLst/>
            <a:gdLst/>
            <a:ahLst/>
            <a:cxnLst/>
            <a:rect l="l" t="t" r="r" b="b"/>
            <a:pathLst>
              <a:path w="4780132" h="3916616">
                <a:moveTo>
                  <a:pt x="0" y="0"/>
                </a:moveTo>
                <a:lnTo>
                  <a:pt x="4780132" y="0"/>
                </a:lnTo>
                <a:lnTo>
                  <a:pt x="4780132" y="3916616"/>
                </a:lnTo>
                <a:lnTo>
                  <a:pt x="0" y="39166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028700" y="6175698"/>
            <a:ext cx="4780132" cy="3795770"/>
          </a:xfrm>
          <a:custGeom>
            <a:avLst/>
            <a:gdLst/>
            <a:ahLst/>
            <a:cxnLst/>
            <a:rect l="l" t="t" r="r" b="b"/>
            <a:pathLst>
              <a:path w="4780132" h="3795770">
                <a:moveTo>
                  <a:pt x="0" y="0"/>
                </a:moveTo>
                <a:lnTo>
                  <a:pt x="4780132" y="0"/>
                </a:lnTo>
                <a:lnTo>
                  <a:pt x="4780132" y="3795770"/>
                </a:lnTo>
                <a:lnTo>
                  <a:pt x="0" y="37957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TextBox 15"/>
          <p:cNvSpPr txBox="1"/>
          <p:nvPr/>
        </p:nvSpPr>
        <p:spPr>
          <a:xfrm>
            <a:off x="1536246" y="6566418"/>
            <a:ext cx="3868833" cy="709397"/>
          </a:xfrm>
          <a:prstGeom prst="rect">
            <a:avLst/>
          </a:prstGeom>
        </p:spPr>
        <p:txBody>
          <a:bodyPr lIns="0" tIns="0" rIns="0" bIns="0" rtlCol="0" anchor="t">
            <a:spAutoFit/>
          </a:bodyPr>
          <a:lstStyle/>
          <a:p>
            <a:pPr algn="l">
              <a:lnSpc>
                <a:spcPts val="2902"/>
              </a:lnSpc>
            </a:pPr>
            <a:r>
              <a:rPr lang="en-US" sz="2074">
                <a:solidFill>
                  <a:srgbClr val="F5F5EF"/>
                </a:solidFill>
                <a:latin typeface="Now Bold"/>
              </a:rPr>
              <a:t>Model 4:</a:t>
            </a:r>
          </a:p>
          <a:p>
            <a:pPr algn="l">
              <a:lnSpc>
                <a:spcPts val="2902"/>
              </a:lnSpc>
            </a:pPr>
            <a:r>
              <a:rPr lang="en-US" sz="2074">
                <a:solidFill>
                  <a:srgbClr val="F5F5EF"/>
                </a:solidFill>
                <a:latin typeface="Now Bold"/>
              </a:rPr>
              <a:t>Neural Networks</a:t>
            </a:r>
          </a:p>
        </p:txBody>
      </p:sp>
      <p:sp>
        <p:nvSpPr>
          <p:cNvPr id="16" name="TextBox 16"/>
          <p:cNvSpPr txBox="1"/>
          <p:nvPr/>
        </p:nvSpPr>
        <p:spPr>
          <a:xfrm>
            <a:off x="1536246" y="7569397"/>
            <a:ext cx="3868833" cy="575716"/>
          </a:xfrm>
          <a:prstGeom prst="rect">
            <a:avLst/>
          </a:prstGeom>
        </p:spPr>
        <p:txBody>
          <a:bodyPr lIns="0" tIns="0" rIns="0" bIns="0" rtlCol="0" anchor="t">
            <a:spAutoFit/>
          </a:bodyPr>
          <a:lstStyle/>
          <a:p>
            <a:pPr algn="l">
              <a:lnSpc>
                <a:spcPts val="2388"/>
              </a:lnSpc>
            </a:pPr>
            <a:r>
              <a:rPr lang="en-US" sz="1705">
                <a:solidFill>
                  <a:srgbClr val="F5F5EF"/>
                </a:solidFill>
                <a:latin typeface="Now"/>
              </a:rPr>
              <a:t>Neural Networks chieved an accuracy of 94%.</a:t>
            </a:r>
          </a:p>
        </p:txBody>
      </p:sp>
      <p:sp>
        <p:nvSpPr>
          <p:cNvPr id="17" name="Freeform 17"/>
          <p:cNvSpPr/>
          <p:nvPr/>
        </p:nvSpPr>
        <p:spPr>
          <a:xfrm>
            <a:off x="6608932" y="6175698"/>
            <a:ext cx="4765385" cy="3795770"/>
          </a:xfrm>
          <a:custGeom>
            <a:avLst/>
            <a:gdLst/>
            <a:ahLst/>
            <a:cxnLst/>
            <a:rect l="l" t="t" r="r" b="b"/>
            <a:pathLst>
              <a:path w="4765385" h="3795770">
                <a:moveTo>
                  <a:pt x="0" y="0"/>
                </a:moveTo>
                <a:lnTo>
                  <a:pt x="4765385" y="0"/>
                </a:lnTo>
                <a:lnTo>
                  <a:pt x="4765385" y="3795770"/>
                </a:lnTo>
                <a:lnTo>
                  <a:pt x="0" y="37957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TextBox 18"/>
          <p:cNvSpPr txBox="1"/>
          <p:nvPr/>
        </p:nvSpPr>
        <p:spPr>
          <a:xfrm>
            <a:off x="7066581" y="6602954"/>
            <a:ext cx="2393370" cy="747415"/>
          </a:xfrm>
          <a:prstGeom prst="rect">
            <a:avLst/>
          </a:prstGeom>
        </p:spPr>
        <p:txBody>
          <a:bodyPr lIns="0" tIns="0" rIns="0" bIns="0" rtlCol="0" anchor="t">
            <a:spAutoFit/>
          </a:bodyPr>
          <a:lstStyle/>
          <a:p>
            <a:pPr algn="l">
              <a:lnSpc>
                <a:spcPts val="2902"/>
              </a:lnSpc>
            </a:pPr>
            <a:r>
              <a:rPr lang="en-US" sz="2074">
                <a:solidFill>
                  <a:srgbClr val="F5F5EF"/>
                </a:solidFill>
                <a:latin typeface="Now Bold"/>
              </a:rPr>
              <a:t>Model 5:</a:t>
            </a:r>
          </a:p>
          <a:p>
            <a:pPr algn="l">
              <a:lnSpc>
                <a:spcPts val="2902"/>
              </a:lnSpc>
            </a:pPr>
            <a:r>
              <a:rPr lang="en-US" sz="2074">
                <a:solidFill>
                  <a:srgbClr val="F5F5EF"/>
                </a:solidFill>
                <a:latin typeface="Now Bold"/>
              </a:rPr>
              <a:t>KNN</a:t>
            </a:r>
          </a:p>
        </p:txBody>
      </p:sp>
      <p:sp>
        <p:nvSpPr>
          <p:cNvPr id="19" name="TextBox 19"/>
          <p:cNvSpPr txBox="1"/>
          <p:nvPr/>
        </p:nvSpPr>
        <p:spPr>
          <a:xfrm>
            <a:off x="7066581" y="7668116"/>
            <a:ext cx="3488490" cy="620801"/>
          </a:xfrm>
          <a:prstGeom prst="rect">
            <a:avLst/>
          </a:prstGeom>
        </p:spPr>
        <p:txBody>
          <a:bodyPr lIns="0" tIns="0" rIns="0" bIns="0" rtlCol="0" anchor="t">
            <a:spAutoFit/>
          </a:bodyPr>
          <a:lstStyle/>
          <a:p>
            <a:pPr algn="l">
              <a:lnSpc>
                <a:spcPts val="2529"/>
              </a:lnSpc>
            </a:pPr>
            <a:r>
              <a:rPr lang="en-US" sz="1805">
                <a:solidFill>
                  <a:srgbClr val="F5F5EF"/>
                </a:solidFill>
                <a:latin typeface="Now"/>
              </a:rPr>
              <a:t>KNN achieved an accuracy of 94%.</a:t>
            </a:r>
          </a:p>
        </p:txBody>
      </p:sp>
      <p:sp>
        <p:nvSpPr>
          <p:cNvPr id="20" name="Freeform 20"/>
          <p:cNvSpPr/>
          <p:nvPr/>
        </p:nvSpPr>
        <p:spPr>
          <a:xfrm>
            <a:off x="12185957" y="6175698"/>
            <a:ext cx="5327427" cy="3795770"/>
          </a:xfrm>
          <a:custGeom>
            <a:avLst/>
            <a:gdLst/>
            <a:ahLst/>
            <a:cxnLst/>
            <a:rect l="l" t="t" r="r" b="b"/>
            <a:pathLst>
              <a:path w="5327427" h="3795770">
                <a:moveTo>
                  <a:pt x="0" y="0"/>
                </a:moveTo>
                <a:lnTo>
                  <a:pt x="5327427" y="0"/>
                </a:lnTo>
                <a:lnTo>
                  <a:pt x="5327427" y="3795770"/>
                </a:lnTo>
                <a:lnTo>
                  <a:pt x="0" y="379577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1" name="TextBox 21"/>
          <p:cNvSpPr txBox="1"/>
          <p:nvPr/>
        </p:nvSpPr>
        <p:spPr>
          <a:xfrm>
            <a:off x="12683951" y="6602954"/>
            <a:ext cx="2604358" cy="710159"/>
          </a:xfrm>
          <a:prstGeom prst="rect">
            <a:avLst/>
          </a:prstGeom>
        </p:spPr>
        <p:txBody>
          <a:bodyPr lIns="0" tIns="0" rIns="0" bIns="0" rtlCol="0" anchor="t">
            <a:spAutoFit/>
          </a:bodyPr>
          <a:lstStyle/>
          <a:p>
            <a:pPr algn="l">
              <a:lnSpc>
                <a:spcPts val="2854"/>
              </a:lnSpc>
            </a:pPr>
            <a:r>
              <a:rPr lang="en-US" sz="2039">
                <a:solidFill>
                  <a:srgbClr val="F5F5EF"/>
                </a:solidFill>
                <a:latin typeface="Now Bold"/>
              </a:rPr>
              <a:t>Model 6:</a:t>
            </a:r>
          </a:p>
          <a:p>
            <a:pPr algn="l">
              <a:lnSpc>
                <a:spcPts val="2854"/>
              </a:lnSpc>
            </a:pPr>
            <a:r>
              <a:rPr lang="en-US" sz="2039">
                <a:solidFill>
                  <a:srgbClr val="F5F5EF"/>
                </a:solidFill>
                <a:latin typeface="Now Bold"/>
              </a:rPr>
              <a:t>Nayes Bayes</a:t>
            </a:r>
          </a:p>
        </p:txBody>
      </p:sp>
      <p:sp>
        <p:nvSpPr>
          <p:cNvPr id="22" name="TextBox 22"/>
          <p:cNvSpPr txBox="1"/>
          <p:nvPr/>
        </p:nvSpPr>
        <p:spPr>
          <a:xfrm>
            <a:off x="12643157" y="7668116"/>
            <a:ext cx="4523981" cy="603656"/>
          </a:xfrm>
          <a:prstGeom prst="rect">
            <a:avLst/>
          </a:prstGeom>
        </p:spPr>
        <p:txBody>
          <a:bodyPr lIns="0" tIns="0" rIns="0" bIns="0" rtlCol="0" anchor="t">
            <a:spAutoFit/>
          </a:bodyPr>
          <a:lstStyle/>
          <a:p>
            <a:pPr algn="l">
              <a:lnSpc>
                <a:spcPts val="2424"/>
              </a:lnSpc>
            </a:pPr>
            <a:r>
              <a:rPr lang="en-US" sz="1730">
                <a:solidFill>
                  <a:srgbClr val="F5F5EF"/>
                </a:solidFill>
                <a:latin typeface="Now"/>
              </a:rPr>
              <a:t>Naive Bayes achieved an accuracy of 94%.</a:t>
            </a:r>
          </a:p>
        </p:txBody>
      </p:sp>
      <p:sp>
        <p:nvSpPr>
          <p:cNvPr id="23" name="TextBox 23"/>
          <p:cNvSpPr txBox="1"/>
          <p:nvPr/>
        </p:nvSpPr>
        <p:spPr>
          <a:xfrm>
            <a:off x="1530136" y="729957"/>
            <a:ext cx="10848877" cy="714375"/>
          </a:xfrm>
          <a:prstGeom prst="rect">
            <a:avLst/>
          </a:prstGeom>
        </p:spPr>
        <p:txBody>
          <a:bodyPr lIns="0" tIns="0" rIns="0" bIns="0" rtlCol="0" anchor="t">
            <a:spAutoFit/>
          </a:bodyPr>
          <a:lstStyle/>
          <a:p>
            <a:pPr algn="l">
              <a:lnSpc>
                <a:spcPts val="5759"/>
              </a:lnSpc>
            </a:pPr>
            <a:r>
              <a:rPr lang="en-US" sz="4800">
                <a:solidFill>
                  <a:srgbClr val="FFFFFF"/>
                </a:solidFill>
                <a:latin typeface="Now Bold"/>
              </a:rPr>
              <a:t>MODELS USED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TextBox 2"/>
          <p:cNvSpPr txBox="1"/>
          <p:nvPr/>
        </p:nvSpPr>
        <p:spPr>
          <a:xfrm>
            <a:off x="7772025" y="672465"/>
            <a:ext cx="3294316" cy="721995"/>
          </a:xfrm>
          <a:prstGeom prst="rect">
            <a:avLst/>
          </a:prstGeom>
        </p:spPr>
        <p:txBody>
          <a:bodyPr lIns="0" tIns="0" rIns="0" bIns="0" rtlCol="0" anchor="t">
            <a:spAutoFit/>
          </a:bodyPr>
          <a:lstStyle/>
          <a:p>
            <a:pPr algn="l">
              <a:lnSpc>
                <a:spcPts val="5759"/>
              </a:lnSpc>
            </a:pPr>
            <a:r>
              <a:rPr lang="en-US" sz="4800">
                <a:solidFill>
                  <a:srgbClr val="FFFFFF"/>
                </a:solidFill>
                <a:latin typeface="Now Bold"/>
              </a:rPr>
              <a:t>Evaluation</a:t>
            </a:r>
          </a:p>
        </p:txBody>
      </p:sp>
      <p:sp>
        <p:nvSpPr>
          <p:cNvPr id="3" name="Freeform 3"/>
          <p:cNvSpPr/>
          <p:nvPr/>
        </p:nvSpPr>
        <p:spPr>
          <a:xfrm>
            <a:off x="584319" y="1731277"/>
            <a:ext cx="16678527" cy="7951649"/>
          </a:xfrm>
          <a:custGeom>
            <a:avLst/>
            <a:gdLst/>
            <a:ahLst/>
            <a:cxnLst/>
            <a:rect l="l" t="t" r="r" b="b"/>
            <a:pathLst>
              <a:path w="16678527" h="7951649">
                <a:moveTo>
                  <a:pt x="0" y="0"/>
                </a:moveTo>
                <a:lnTo>
                  <a:pt x="16678527" y="0"/>
                </a:lnTo>
                <a:lnTo>
                  <a:pt x="16678527" y="7951649"/>
                </a:lnTo>
                <a:lnTo>
                  <a:pt x="0" y="7951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931140" y="2236102"/>
            <a:ext cx="16230600" cy="6500597"/>
          </a:xfrm>
          <a:prstGeom prst="rect">
            <a:avLst/>
          </a:prstGeom>
        </p:spPr>
        <p:txBody>
          <a:bodyPr lIns="0" tIns="0" rIns="0" bIns="0" rtlCol="0" anchor="t">
            <a:spAutoFit/>
          </a:bodyPr>
          <a:lstStyle/>
          <a:p>
            <a:pPr>
              <a:lnSpc>
                <a:spcPts val="2902"/>
              </a:lnSpc>
              <a:spcBef>
                <a:spcPct val="0"/>
              </a:spcBef>
            </a:pPr>
            <a:r>
              <a:rPr lang="en-US" sz="2073">
                <a:solidFill>
                  <a:srgbClr val="FFFFFF"/>
                </a:solidFill>
                <a:latin typeface="Now Bold"/>
              </a:rPr>
              <a:t>Evaluation</a:t>
            </a:r>
          </a:p>
          <a:p>
            <a:pPr>
              <a:lnSpc>
                <a:spcPts val="2902"/>
              </a:lnSpc>
              <a:spcBef>
                <a:spcPct val="0"/>
              </a:spcBef>
            </a:pPr>
            <a:r>
              <a:rPr lang="en-US" sz="2073">
                <a:solidFill>
                  <a:srgbClr val="FFFFFF"/>
                </a:solidFill>
                <a:latin typeface="Now Bold"/>
              </a:rPr>
              <a:t>Ease of Interpretation: Accuracy is an intuitive and easily interpretable metric. It represents the percentage of correct predictions among all predictions made by the model. Users, including hotel staff, can readily understand and trust this metric.</a:t>
            </a:r>
          </a:p>
          <a:p>
            <a:pPr>
              <a:lnSpc>
                <a:spcPts val="2902"/>
              </a:lnSpc>
              <a:spcBef>
                <a:spcPct val="0"/>
              </a:spcBef>
            </a:pPr>
            <a:endParaRPr lang="en-US" sz="2073">
              <a:solidFill>
                <a:srgbClr val="FFFFFF"/>
              </a:solidFill>
              <a:latin typeface="Now Bold"/>
            </a:endParaRPr>
          </a:p>
          <a:p>
            <a:pPr>
              <a:lnSpc>
                <a:spcPts val="2902"/>
              </a:lnSpc>
              <a:spcBef>
                <a:spcPct val="0"/>
              </a:spcBef>
            </a:pPr>
            <a:r>
              <a:rPr lang="en-US" sz="2073">
                <a:solidFill>
                  <a:srgbClr val="FFFFFF"/>
                </a:solidFill>
                <a:latin typeface="Now Bold"/>
              </a:rPr>
              <a:t>Clear Benchmark: Accuracy provides a clear benchmark for evaluating model performance. It answers the basic question: "How often is the model correct?" This simplicity can be advantageous for communication and decision-making.</a:t>
            </a:r>
          </a:p>
          <a:p>
            <a:pPr>
              <a:lnSpc>
                <a:spcPts val="2902"/>
              </a:lnSpc>
              <a:spcBef>
                <a:spcPct val="0"/>
              </a:spcBef>
            </a:pPr>
            <a:endParaRPr lang="en-US" sz="2073">
              <a:solidFill>
                <a:srgbClr val="FFFFFF"/>
              </a:solidFill>
              <a:latin typeface="Now Bold"/>
            </a:endParaRPr>
          </a:p>
          <a:p>
            <a:pPr>
              <a:lnSpc>
                <a:spcPts val="2902"/>
              </a:lnSpc>
              <a:spcBef>
                <a:spcPct val="0"/>
              </a:spcBef>
            </a:pPr>
            <a:r>
              <a:rPr lang="en-US" sz="2073">
                <a:solidFill>
                  <a:srgbClr val="FFFFFF"/>
                </a:solidFill>
                <a:latin typeface="Now Bold"/>
              </a:rPr>
              <a:t>Balanced Classes: If the classes of interest (e.g., setosa, versicolor, virginica) are roughly balanced, accuracy can be an effective measure. It doesn't favor one class over another and provides a sense of overall correctness.</a:t>
            </a:r>
          </a:p>
          <a:p>
            <a:pPr>
              <a:lnSpc>
                <a:spcPts val="2902"/>
              </a:lnSpc>
              <a:spcBef>
                <a:spcPct val="0"/>
              </a:spcBef>
            </a:pPr>
            <a:endParaRPr lang="en-US" sz="2073">
              <a:solidFill>
                <a:srgbClr val="FFFFFF"/>
              </a:solidFill>
              <a:latin typeface="Now Bold"/>
            </a:endParaRPr>
          </a:p>
          <a:p>
            <a:pPr>
              <a:lnSpc>
                <a:spcPts val="2902"/>
              </a:lnSpc>
              <a:spcBef>
                <a:spcPct val="0"/>
              </a:spcBef>
            </a:pPr>
            <a:r>
              <a:rPr lang="en-US" sz="2073">
                <a:solidFill>
                  <a:srgbClr val="FFFFFF"/>
                </a:solidFill>
                <a:latin typeface="Now Bold"/>
              </a:rPr>
              <a:t>I tested and from that we choose the best 3 performing models which are :</a:t>
            </a:r>
          </a:p>
          <a:p>
            <a:pPr>
              <a:lnSpc>
                <a:spcPts val="2902"/>
              </a:lnSpc>
              <a:spcBef>
                <a:spcPct val="0"/>
              </a:spcBef>
            </a:pPr>
            <a:endParaRPr lang="en-US" sz="2073">
              <a:solidFill>
                <a:srgbClr val="FFFFFF"/>
              </a:solidFill>
              <a:latin typeface="Now Bold"/>
            </a:endParaRPr>
          </a:p>
          <a:p>
            <a:pPr>
              <a:lnSpc>
                <a:spcPts val="2902"/>
              </a:lnSpc>
              <a:spcBef>
                <a:spcPct val="0"/>
              </a:spcBef>
            </a:pPr>
            <a:r>
              <a:rPr lang="en-US" sz="2073">
                <a:solidFill>
                  <a:srgbClr val="FFFFFF"/>
                </a:solidFill>
                <a:latin typeface="Now Bold"/>
              </a:rPr>
              <a:t>Logistic regression = 95%</a:t>
            </a:r>
          </a:p>
          <a:p>
            <a:pPr>
              <a:lnSpc>
                <a:spcPts val="2902"/>
              </a:lnSpc>
              <a:spcBef>
                <a:spcPct val="0"/>
              </a:spcBef>
            </a:pPr>
            <a:r>
              <a:rPr lang="en-US" sz="2073">
                <a:solidFill>
                  <a:srgbClr val="FFFFFF"/>
                </a:solidFill>
                <a:latin typeface="Now Bold"/>
              </a:rPr>
              <a:t>Random Forest = 94%</a:t>
            </a:r>
          </a:p>
          <a:p>
            <a:pPr>
              <a:lnSpc>
                <a:spcPts val="2902"/>
              </a:lnSpc>
              <a:spcBef>
                <a:spcPct val="0"/>
              </a:spcBef>
            </a:pPr>
            <a:r>
              <a:rPr lang="en-US" sz="2073">
                <a:solidFill>
                  <a:srgbClr val="FFFFFF"/>
                </a:solidFill>
                <a:latin typeface="Now Bold"/>
              </a:rPr>
              <a:t>KNN = 94%</a:t>
            </a:r>
          </a:p>
          <a:p>
            <a:pPr>
              <a:lnSpc>
                <a:spcPts val="2902"/>
              </a:lnSpc>
              <a:spcBef>
                <a:spcPct val="0"/>
              </a:spcBef>
            </a:pPr>
            <a:endParaRPr lang="en-US" sz="2073">
              <a:solidFill>
                <a:srgbClr val="FFFFFF"/>
              </a:solidFill>
              <a:latin typeface="Now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TextBox 2"/>
          <p:cNvSpPr txBox="1"/>
          <p:nvPr/>
        </p:nvSpPr>
        <p:spPr>
          <a:xfrm>
            <a:off x="1530136" y="729957"/>
            <a:ext cx="11652554" cy="721995"/>
          </a:xfrm>
          <a:prstGeom prst="rect">
            <a:avLst/>
          </a:prstGeom>
        </p:spPr>
        <p:txBody>
          <a:bodyPr lIns="0" tIns="0" rIns="0" bIns="0" rtlCol="0" anchor="t">
            <a:spAutoFit/>
          </a:bodyPr>
          <a:lstStyle/>
          <a:p>
            <a:pPr algn="l">
              <a:lnSpc>
                <a:spcPts val="5759"/>
              </a:lnSpc>
            </a:pPr>
            <a:r>
              <a:rPr lang="en-US" sz="4800">
                <a:solidFill>
                  <a:srgbClr val="FFFFFF"/>
                </a:solidFill>
                <a:latin typeface="Now Bold"/>
              </a:rPr>
              <a:t>Conclusions and Recommendations</a:t>
            </a:r>
          </a:p>
        </p:txBody>
      </p:sp>
      <p:sp>
        <p:nvSpPr>
          <p:cNvPr id="3" name="Freeform 3"/>
          <p:cNvSpPr/>
          <p:nvPr/>
        </p:nvSpPr>
        <p:spPr>
          <a:xfrm>
            <a:off x="788645" y="1787851"/>
            <a:ext cx="16678527" cy="7951649"/>
          </a:xfrm>
          <a:custGeom>
            <a:avLst/>
            <a:gdLst/>
            <a:ahLst/>
            <a:cxnLst/>
            <a:rect l="l" t="t" r="r" b="b"/>
            <a:pathLst>
              <a:path w="16678527" h="7951649">
                <a:moveTo>
                  <a:pt x="0" y="0"/>
                </a:moveTo>
                <a:lnTo>
                  <a:pt x="16678527" y="0"/>
                </a:lnTo>
                <a:lnTo>
                  <a:pt x="16678527" y="7951649"/>
                </a:lnTo>
                <a:lnTo>
                  <a:pt x="0" y="7951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67239" y="2011365"/>
            <a:ext cx="15753522" cy="6920423"/>
          </a:xfrm>
          <a:prstGeom prst="rect">
            <a:avLst/>
          </a:prstGeom>
        </p:spPr>
        <p:txBody>
          <a:bodyPr lIns="0" tIns="0" rIns="0" bIns="0" rtlCol="0" anchor="t">
            <a:spAutoFit/>
          </a:bodyPr>
          <a:lstStyle/>
          <a:p>
            <a:pPr marL="602798" lvl="1" indent="-301399" algn="just">
              <a:lnSpc>
                <a:spcPts val="3908"/>
              </a:lnSpc>
              <a:buFont typeface="Arial"/>
              <a:buChar char="•"/>
            </a:pPr>
            <a:r>
              <a:rPr lang="en-US" sz="2792">
                <a:solidFill>
                  <a:srgbClr val="FFFFFF"/>
                </a:solidFill>
                <a:latin typeface="Now"/>
              </a:rPr>
              <a:t>It provides a good example for exploring various machine learning techniques, particularly classification algorithms.</a:t>
            </a:r>
          </a:p>
          <a:p>
            <a:pPr marL="602798" lvl="1" indent="-301399" algn="just">
              <a:lnSpc>
                <a:spcPts val="3908"/>
              </a:lnSpc>
              <a:buFont typeface="Arial"/>
              <a:buChar char="•"/>
            </a:pPr>
            <a:r>
              <a:rPr lang="en-US" sz="2792">
                <a:solidFill>
                  <a:srgbClr val="FFFFFF"/>
                </a:solidFill>
                <a:latin typeface="Now"/>
              </a:rPr>
              <a:t>Petal length and sepal length are twice the size of petal width and sepal width.</a:t>
            </a:r>
          </a:p>
          <a:p>
            <a:pPr marL="602798" lvl="1" indent="-301399" algn="just">
              <a:lnSpc>
                <a:spcPts val="3908"/>
              </a:lnSpc>
              <a:buFont typeface="Arial"/>
              <a:buChar char="•"/>
            </a:pPr>
            <a:r>
              <a:rPr lang="en-US" sz="2792">
                <a:solidFill>
                  <a:srgbClr val="FFFFFF"/>
                </a:solidFill>
                <a:latin typeface="Now"/>
              </a:rPr>
              <a:t>Feature importance analysis: It can provide insights into which features contribute the most to the classification task. This information can be valuable for understanding the underlying characteristics of the data and potentially simplifying the model by focusing on the most relevant features.</a:t>
            </a:r>
          </a:p>
          <a:p>
            <a:pPr marL="602798" lvl="1" indent="-301399" algn="just">
              <a:lnSpc>
                <a:spcPts val="3908"/>
              </a:lnSpc>
              <a:buFont typeface="Arial"/>
              <a:buChar char="•"/>
            </a:pPr>
            <a:r>
              <a:rPr lang="en-US" sz="2792">
                <a:solidFill>
                  <a:srgbClr val="FFFFFF"/>
                </a:solidFill>
                <a:latin typeface="Now"/>
              </a:rPr>
              <a:t>Outlier detection and removal, as demonstrated in the analysis, can improve model performance by reducing the impact of noisy data points. However, it's essential to exercise caution and consider the domain knowledge when deciding how to handle outliers like I did. But mostly justify.</a:t>
            </a:r>
          </a:p>
          <a:p>
            <a:pPr marL="602798" lvl="1" indent="-301399" algn="just">
              <a:lnSpc>
                <a:spcPts val="3908"/>
              </a:lnSpc>
              <a:buFont typeface="Arial"/>
              <a:buChar char="•"/>
            </a:pPr>
            <a:r>
              <a:rPr lang="en-US" sz="2792">
                <a:solidFill>
                  <a:srgbClr val="FFFFFF"/>
                </a:solidFill>
                <a:latin typeface="Now"/>
              </a:rPr>
              <a:t>It's essential to monitor the model's performance over time and periodically retrain it with new data to ensure its effectiveness.</a:t>
            </a:r>
          </a:p>
          <a:p>
            <a:pPr marL="638295" lvl="2" indent="-212765" algn="just">
              <a:lnSpc>
                <a:spcPts val="3908"/>
              </a:lnSpc>
            </a:pPr>
            <a:endParaRPr lang="en-US" sz="2792">
              <a:solidFill>
                <a:srgbClr val="FFFFFF"/>
              </a:solidFill>
              <a:latin typeface="No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Freeform 2"/>
          <p:cNvSpPr/>
          <p:nvPr/>
        </p:nvSpPr>
        <p:spPr>
          <a:xfrm>
            <a:off x="12076356" y="3389889"/>
            <a:ext cx="8751952" cy="8791180"/>
          </a:xfrm>
          <a:custGeom>
            <a:avLst/>
            <a:gdLst/>
            <a:ahLst/>
            <a:cxnLst/>
            <a:rect l="l" t="t" r="r" b="b"/>
            <a:pathLst>
              <a:path w="8751952" h="8791180">
                <a:moveTo>
                  <a:pt x="0" y="0"/>
                </a:moveTo>
                <a:lnTo>
                  <a:pt x="8751952" y="0"/>
                </a:lnTo>
                <a:lnTo>
                  <a:pt x="8751952" y="8791180"/>
                </a:lnTo>
                <a:lnTo>
                  <a:pt x="0" y="87911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8129" y="2393114"/>
            <a:ext cx="7992330" cy="5500773"/>
          </a:xfrm>
          <a:custGeom>
            <a:avLst/>
            <a:gdLst/>
            <a:ahLst/>
            <a:cxnLst/>
            <a:rect l="l" t="t" r="r" b="b"/>
            <a:pathLst>
              <a:path w="7992330" h="5500773">
                <a:moveTo>
                  <a:pt x="0" y="0"/>
                </a:moveTo>
                <a:lnTo>
                  <a:pt x="7992330" y="0"/>
                </a:lnTo>
                <a:lnTo>
                  <a:pt x="7992330" y="5500773"/>
                </a:lnTo>
                <a:lnTo>
                  <a:pt x="0" y="55007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477488" y="3954340"/>
            <a:ext cx="5882148" cy="1744229"/>
          </a:xfrm>
          <a:prstGeom prst="rect">
            <a:avLst/>
          </a:prstGeom>
        </p:spPr>
        <p:txBody>
          <a:bodyPr lIns="0" tIns="0" rIns="0" bIns="0" rtlCol="0" anchor="t">
            <a:spAutoFit/>
          </a:bodyPr>
          <a:lstStyle/>
          <a:p>
            <a:pPr algn="ctr">
              <a:lnSpc>
                <a:spcPts val="7040"/>
              </a:lnSpc>
            </a:pPr>
            <a:r>
              <a:rPr lang="en-US" sz="6400">
                <a:solidFill>
                  <a:srgbClr val="F5F5EF"/>
                </a:solidFill>
                <a:latin typeface="Now Bold"/>
              </a:rPr>
              <a:t>Questions or comments?</a:t>
            </a:r>
          </a:p>
        </p:txBody>
      </p:sp>
      <p:sp>
        <p:nvSpPr>
          <p:cNvPr id="5" name="TextBox 5"/>
          <p:cNvSpPr txBox="1"/>
          <p:nvPr/>
        </p:nvSpPr>
        <p:spPr>
          <a:xfrm>
            <a:off x="2477488" y="5763912"/>
            <a:ext cx="5882148" cy="578326"/>
          </a:xfrm>
          <a:prstGeom prst="rect">
            <a:avLst/>
          </a:prstGeom>
        </p:spPr>
        <p:txBody>
          <a:bodyPr lIns="0" tIns="0" rIns="0" bIns="0" rtlCol="0" anchor="t">
            <a:spAutoFit/>
          </a:bodyPr>
          <a:lstStyle/>
          <a:p>
            <a:pPr algn="ctr">
              <a:lnSpc>
                <a:spcPts val="4480"/>
              </a:lnSpc>
            </a:pPr>
            <a:r>
              <a:rPr lang="en-US" sz="3200">
                <a:solidFill>
                  <a:srgbClr val="FFFFFF"/>
                </a:solidFill>
                <a:latin typeface="Now Bold"/>
              </a:rPr>
              <a:t>Get in touch!</a:t>
            </a:r>
          </a:p>
        </p:txBody>
      </p:sp>
      <p:grpSp>
        <p:nvGrpSpPr>
          <p:cNvPr id="6" name="Group 6"/>
          <p:cNvGrpSpPr/>
          <p:nvPr/>
        </p:nvGrpSpPr>
        <p:grpSpPr>
          <a:xfrm>
            <a:off x="14832653" y="4708794"/>
            <a:ext cx="3981541" cy="5918507"/>
            <a:chOff x="0" y="0"/>
            <a:chExt cx="5308721" cy="7891343"/>
          </a:xfrm>
        </p:grpSpPr>
        <p:sp>
          <p:nvSpPr>
            <p:cNvPr id="7" name="Freeform 7"/>
            <p:cNvSpPr/>
            <p:nvPr/>
          </p:nvSpPr>
          <p:spPr>
            <a:xfrm>
              <a:off x="0" y="0"/>
              <a:ext cx="5308727" cy="7891399"/>
            </a:xfrm>
            <a:custGeom>
              <a:avLst/>
              <a:gdLst/>
              <a:ahLst/>
              <a:cxnLst/>
              <a:rect l="l" t="t" r="r" b="b"/>
              <a:pathLst>
                <a:path w="5308727" h="7891399">
                  <a:moveTo>
                    <a:pt x="0" y="0"/>
                  </a:moveTo>
                  <a:lnTo>
                    <a:pt x="5308727" y="0"/>
                  </a:lnTo>
                  <a:lnTo>
                    <a:pt x="5308727" y="7891399"/>
                  </a:lnTo>
                  <a:lnTo>
                    <a:pt x="0" y="7891399"/>
                  </a:lnTo>
                  <a:lnTo>
                    <a:pt x="0" y="0"/>
                  </a:lnTo>
                  <a:close/>
                </a:path>
              </a:pathLst>
            </a:custGeom>
            <a:blipFill>
              <a:blip r:embed="rId6"/>
              <a:stretch>
                <a:fillRect l="-67" r="-67"/>
              </a:stretch>
            </a:blipFill>
          </p:spPr>
        </p:sp>
      </p:grpSp>
      <p:sp>
        <p:nvSpPr>
          <p:cNvPr id="8" name="Freeform 8"/>
          <p:cNvSpPr/>
          <p:nvPr/>
        </p:nvSpPr>
        <p:spPr>
          <a:xfrm>
            <a:off x="9309588" y="1804966"/>
            <a:ext cx="8416219" cy="7105696"/>
          </a:xfrm>
          <a:custGeom>
            <a:avLst/>
            <a:gdLst/>
            <a:ahLst/>
            <a:cxnLst/>
            <a:rect l="l" t="t" r="r" b="b"/>
            <a:pathLst>
              <a:path w="8416219" h="7105696">
                <a:moveTo>
                  <a:pt x="0" y="0"/>
                </a:moveTo>
                <a:lnTo>
                  <a:pt x="8416219" y="0"/>
                </a:lnTo>
                <a:lnTo>
                  <a:pt x="8416219" y="7105696"/>
                </a:lnTo>
                <a:lnTo>
                  <a:pt x="0" y="71056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9470323" y="1652566"/>
            <a:ext cx="8416219" cy="1368719"/>
          </a:xfrm>
          <a:prstGeom prst="rect">
            <a:avLst/>
          </a:prstGeom>
        </p:spPr>
        <p:txBody>
          <a:bodyPr lIns="0" tIns="0" rIns="0" bIns="0" rtlCol="0" anchor="t">
            <a:spAutoFit/>
          </a:bodyPr>
          <a:lstStyle/>
          <a:p>
            <a:pPr algn="ctr">
              <a:lnSpc>
                <a:spcPts val="11197"/>
              </a:lnSpc>
              <a:spcBef>
                <a:spcPct val="0"/>
              </a:spcBef>
            </a:pPr>
            <a:r>
              <a:rPr lang="en-US" sz="8000">
                <a:solidFill>
                  <a:srgbClr val="FFFFFF"/>
                </a:solidFill>
                <a:latin typeface="Now"/>
              </a:rPr>
              <a:t>Let’s talk</a:t>
            </a:r>
          </a:p>
        </p:txBody>
      </p:sp>
      <p:sp>
        <p:nvSpPr>
          <p:cNvPr id="10" name="TextBox 10"/>
          <p:cNvSpPr txBox="1"/>
          <p:nvPr/>
        </p:nvSpPr>
        <p:spPr>
          <a:xfrm>
            <a:off x="9309588" y="3040918"/>
            <a:ext cx="7703103" cy="4483920"/>
          </a:xfrm>
          <a:prstGeom prst="rect">
            <a:avLst/>
          </a:prstGeom>
        </p:spPr>
        <p:txBody>
          <a:bodyPr lIns="0" tIns="0" rIns="0" bIns="0" rtlCol="0" anchor="t">
            <a:spAutoFit/>
          </a:bodyPr>
          <a:lstStyle/>
          <a:p>
            <a:pPr>
              <a:lnSpc>
                <a:spcPts val="3917"/>
              </a:lnSpc>
              <a:spcBef>
                <a:spcPct val="0"/>
              </a:spcBef>
            </a:pPr>
            <a:r>
              <a:rPr lang="en-US" sz="2800" dirty="0">
                <a:solidFill>
                  <a:srgbClr val="FFFFFF"/>
                </a:solidFill>
                <a:latin typeface="Now Bold"/>
              </a:rPr>
              <a:t> Instructions: Feel free to ask questions at any time during or after the presentation. I'll address them shortly.</a:t>
            </a:r>
          </a:p>
          <a:p>
            <a:pPr>
              <a:lnSpc>
                <a:spcPts val="3919"/>
              </a:lnSpc>
              <a:spcBef>
                <a:spcPct val="0"/>
              </a:spcBef>
            </a:pPr>
            <a:endParaRPr lang="en-US" sz="2800" dirty="0">
              <a:solidFill>
                <a:srgbClr val="FFFFFF"/>
              </a:solidFill>
              <a:latin typeface="Now Bold"/>
            </a:endParaRPr>
          </a:p>
          <a:p>
            <a:pPr>
              <a:lnSpc>
                <a:spcPts val="3917"/>
              </a:lnSpc>
              <a:spcBef>
                <a:spcPct val="0"/>
              </a:spcBef>
            </a:pPr>
            <a:r>
              <a:rPr lang="en-US" sz="2800" dirty="0">
                <a:solidFill>
                  <a:srgbClr val="FFFFFF"/>
                </a:solidFill>
                <a:latin typeface="Now Bold"/>
              </a:rPr>
              <a:t> Contact Information: For any follow-up questions or discussions, please reach out to muchiri.kinyua6564@gmail.com. </a:t>
            </a:r>
          </a:p>
          <a:p>
            <a:pPr>
              <a:lnSpc>
                <a:spcPts val="3917"/>
              </a:lnSpc>
              <a:spcBef>
                <a:spcPct val="0"/>
              </a:spcBef>
            </a:pPr>
            <a:endParaRPr lang="en-US" sz="2800" dirty="0">
              <a:solidFill>
                <a:srgbClr val="FFFFFF"/>
              </a:solidFill>
              <a:latin typeface="Now Bold"/>
            </a:endParaRPr>
          </a:p>
          <a:p>
            <a:pPr>
              <a:lnSpc>
                <a:spcPts val="3919"/>
              </a:lnSpc>
              <a:spcBef>
                <a:spcPct val="0"/>
              </a:spcBef>
            </a:pPr>
            <a:r>
              <a:rPr lang="en-US" sz="2800" dirty="0">
                <a:solidFill>
                  <a:srgbClr val="FFFFFF"/>
                </a:solidFill>
                <a:latin typeface="Now Bold"/>
              </a:rPr>
              <a:t>You can also find the full project at: </a:t>
            </a:r>
            <a:r>
              <a:rPr lang="en-US" sz="2800" dirty="0">
                <a:solidFill>
                  <a:srgbClr val="FFFF00"/>
                </a:solidFill>
                <a:latin typeface="Now Bold"/>
                <a:hlinkClick r:id="rId9">
                  <a:extLst>
                    <a:ext uri="{A12FA001-AC4F-418D-AE19-62706E023703}">
                      <ahyp:hlinkClr xmlns:ahyp="http://schemas.microsoft.com/office/drawing/2018/hyperlinkcolor" val="tx"/>
                    </a:ext>
                  </a:extLst>
                </a:hlinkClick>
              </a:rPr>
              <a:t>here</a:t>
            </a:r>
            <a:endParaRPr lang="en-US" sz="2800" dirty="0">
              <a:solidFill>
                <a:srgbClr val="FFFF00"/>
              </a:solidFill>
              <a:latin typeface="Now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Freeform 2"/>
          <p:cNvSpPr/>
          <p:nvPr/>
        </p:nvSpPr>
        <p:spPr>
          <a:xfrm>
            <a:off x="2304465" y="1536208"/>
            <a:ext cx="13679069" cy="6839535"/>
          </a:xfrm>
          <a:custGeom>
            <a:avLst/>
            <a:gdLst/>
            <a:ahLst/>
            <a:cxnLst/>
            <a:rect l="l" t="t" r="r" b="b"/>
            <a:pathLst>
              <a:path w="13679069" h="6839535">
                <a:moveTo>
                  <a:pt x="0" y="0"/>
                </a:moveTo>
                <a:lnTo>
                  <a:pt x="13679070" y="0"/>
                </a:lnTo>
                <a:lnTo>
                  <a:pt x="13679070" y="6839535"/>
                </a:lnTo>
                <a:lnTo>
                  <a:pt x="0" y="6839535"/>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Freeform 2"/>
          <p:cNvSpPr/>
          <p:nvPr/>
        </p:nvSpPr>
        <p:spPr>
          <a:xfrm>
            <a:off x="575072" y="1580026"/>
            <a:ext cx="4637418" cy="6162535"/>
          </a:xfrm>
          <a:custGeom>
            <a:avLst/>
            <a:gdLst/>
            <a:ahLst/>
            <a:cxnLst/>
            <a:rect l="l" t="t" r="r" b="b"/>
            <a:pathLst>
              <a:path w="4637418" h="6162535">
                <a:moveTo>
                  <a:pt x="0" y="0"/>
                </a:moveTo>
                <a:lnTo>
                  <a:pt x="4637418" y="0"/>
                </a:lnTo>
                <a:lnTo>
                  <a:pt x="4637418" y="6162535"/>
                </a:lnTo>
                <a:lnTo>
                  <a:pt x="0" y="6162535"/>
                </a:lnTo>
                <a:lnTo>
                  <a:pt x="0" y="0"/>
                </a:lnTo>
                <a:close/>
              </a:path>
            </a:pathLst>
          </a:custGeom>
          <a:blipFill>
            <a:blip r:embed="rId2"/>
            <a:stretch>
              <a:fillRect/>
            </a:stretch>
          </a:blipFill>
        </p:spPr>
      </p:sp>
      <p:sp>
        <p:nvSpPr>
          <p:cNvPr id="3" name="TextBox 3"/>
          <p:cNvSpPr txBox="1"/>
          <p:nvPr/>
        </p:nvSpPr>
        <p:spPr>
          <a:xfrm>
            <a:off x="468332" y="7936285"/>
            <a:ext cx="772893" cy="2091564"/>
          </a:xfrm>
          <a:prstGeom prst="rect">
            <a:avLst/>
          </a:prstGeom>
        </p:spPr>
        <p:txBody>
          <a:bodyPr lIns="0" tIns="0" rIns="0" bIns="0" rtlCol="0" anchor="t">
            <a:spAutoFit/>
          </a:bodyPr>
          <a:lstStyle/>
          <a:p>
            <a:pPr algn="ctr">
              <a:lnSpc>
                <a:spcPts val="17175"/>
              </a:lnSpc>
              <a:spcBef>
                <a:spcPct val="0"/>
              </a:spcBef>
            </a:pPr>
            <a:r>
              <a:rPr lang="en-US" sz="12267">
                <a:solidFill>
                  <a:srgbClr val="000000"/>
                </a:solidFill>
                <a:latin typeface="Canva Sans Bold"/>
              </a:rPr>
              <a:t>“</a:t>
            </a:r>
          </a:p>
        </p:txBody>
      </p:sp>
      <p:sp>
        <p:nvSpPr>
          <p:cNvPr id="4" name="TextBox 4"/>
          <p:cNvSpPr txBox="1"/>
          <p:nvPr/>
        </p:nvSpPr>
        <p:spPr>
          <a:xfrm>
            <a:off x="6019101" y="1456201"/>
            <a:ext cx="11479760" cy="1094717"/>
          </a:xfrm>
          <a:prstGeom prst="rect">
            <a:avLst/>
          </a:prstGeom>
        </p:spPr>
        <p:txBody>
          <a:bodyPr lIns="0" tIns="0" rIns="0" bIns="0" rtlCol="0" anchor="t">
            <a:spAutoFit/>
          </a:bodyPr>
          <a:lstStyle/>
          <a:p>
            <a:pPr algn="ctr">
              <a:lnSpc>
                <a:spcPts val="8958"/>
              </a:lnSpc>
              <a:spcBef>
                <a:spcPct val="0"/>
              </a:spcBef>
            </a:pPr>
            <a:endParaRPr lang="en-US" sz="6398" dirty="0">
              <a:solidFill>
                <a:srgbClr val="000000"/>
              </a:solidFill>
              <a:latin typeface="Canva Sans Bold"/>
            </a:endParaRPr>
          </a:p>
        </p:txBody>
      </p:sp>
      <p:sp>
        <p:nvSpPr>
          <p:cNvPr id="5" name="TextBox 5"/>
          <p:cNvSpPr txBox="1"/>
          <p:nvPr/>
        </p:nvSpPr>
        <p:spPr>
          <a:xfrm>
            <a:off x="5610050" y="4028003"/>
            <a:ext cx="12297862" cy="979152"/>
          </a:xfrm>
          <a:prstGeom prst="rect">
            <a:avLst/>
          </a:prstGeom>
        </p:spPr>
        <p:txBody>
          <a:bodyPr wrap="square" lIns="0" tIns="0" rIns="0" bIns="0" rtlCol="0" anchor="t">
            <a:spAutoFit/>
          </a:bodyPr>
          <a:lstStyle/>
          <a:p>
            <a:pPr algn="ctr">
              <a:lnSpc>
                <a:spcPts val="7978"/>
              </a:lnSpc>
              <a:spcBef>
                <a:spcPct val="0"/>
              </a:spcBef>
            </a:pPr>
            <a:r>
              <a:rPr lang="en-US" sz="5699" dirty="0">
                <a:solidFill>
                  <a:srgbClr val="000000"/>
                </a:solidFill>
                <a:latin typeface="Canva Sans Bold"/>
              </a:rPr>
              <a:t>https://github.com/MuchiriKinyua</a:t>
            </a:r>
          </a:p>
        </p:txBody>
      </p:sp>
      <p:sp>
        <p:nvSpPr>
          <p:cNvPr id="6" name="TextBox 6"/>
          <p:cNvSpPr txBox="1"/>
          <p:nvPr/>
        </p:nvSpPr>
        <p:spPr>
          <a:xfrm>
            <a:off x="5707791" y="6737376"/>
            <a:ext cx="11929550" cy="1005186"/>
          </a:xfrm>
          <a:prstGeom prst="rect">
            <a:avLst/>
          </a:prstGeom>
        </p:spPr>
        <p:txBody>
          <a:bodyPr wrap="square" lIns="0" tIns="0" rIns="0" bIns="0" rtlCol="0" anchor="t">
            <a:spAutoFit/>
          </a:bodyPr>
          <a:lstStyle/>
          <a:p>
            <a:pPr algn="ctr">
              <a:lnSpc>
                <a:spcPts val="8118"/>
              </a:lnSpc>
              <a:spcBef>
                <a:spcPct val="0"/>
              </a:spcBef>
            </a:pPr>
            <a:r>
              <a:rPr lang="en-US" sz="5799" dirty="0">
                <a:solidFill>
                  <a:srgbClr val="000000"/>
                </a:solidFill>
                <a:latin typeface="Canva Sans Bold"/>
              </a:rPr>
              <a:t>muchiri.kinyua6564@gmail.com</a:t>
            </a:r>
          </a:p>
        </p:txBody>
      </p:sp>
      <p:sp>
        <p:nvSpPr>
          <p:cNvPr id="7" name="TextBox 7"/>
          <p:cNvSpPr txBox="1"/>
          <p:nvPr/>
        </p:nvSpPr>
        <p:spPr>
          <a:xfrm>
            <a:off x="-228600" y="66210"/>
            <a:ext cx="18516600" cy="2231573"/>
          </a:xfrm>
          <a:prstGeom prst="rect">
            <a:avLst/>
          </a:prstGeom>
        </p:spPr>
        <p:txBody>
          <a:bodyPr wrap="square" lIns="0" tIns="0" rIns="0" bIns="0" rtlCol="0" anchor="t">
            <a:spAutoFit/>
          </a:bodyPr>
          <a:lstStyle/>
          <a:p>
            <a:pPr algn="ctr">
              <a:lnSpc>
                <a:spcPts val="8958"/>
              </a:lnSpc>
              <a:spcBef>
                <a:spcPct val="0"/>
              </a:spcBef>
            </a:pPr>
            <a:r>
              <a:rPr lang="en-US" sz="6398" dirty="0">
                <a:solidFill>
                  <a:srgbClr val="000000"/>
                </a:solidFill>
                <a:latin typeface="Canva Sans Bold"/>
              </a:rPr>
              <a:t>Data Scientist and Machine Learning Engineer</a:t>
            </a:r>
          </a:p>
          <a:p>
            <a:pPr algn="ctr">
              <a:lnSpc>
                <a:spcPts val="8958"/>
              </a:lnSpc>
              <a:spcBef>
                <a:spcPct val="0"/>
              </a:spcBef>
            </a:pPr>
            <a:r>
              <a:rPr lang="en-US" sz="6398" dirty="0">
                <a:solidFill>
                  <a:srgbClr val="000000"/>
                </a:solidFill>
                <a:latin typeface="Canva Sans Bold"/>
              </a:rPr>
              <a:t>					NICHOLAS MUCHIRI KINYUA</a:t>
            </a:r>
          </a:p>
        </p:txBody>
      </p:sp>
      <p:sp>
        <p:nvSpPr>
          <p:cNvPr id="8" name="TextBox 8"/>
          <p:cNvSpPr txBox="1"/>
          <p:nvPr/>
        </p:nvSpPr>
        <p:spPr>
          <a:xfrm>
            <a:off x="1591323" y="8649029"/>
            <a:ext cx="7242334" cy="1094717"/>
          </a:xfrm>
          <a:prstGeom prst="rect">
            <a:avLst/>
          </a:prstGeom>
        </p:spPr>
        <p:txBody>
          <a:bodyPr lIns="0" tIns="0" rIns="0" bIns="0" rtlCol="0" anchor="t">
            <a:spAutoFit/>
          </a:bodyPr>
          <a:lstStyle/>
          <a:p>
            <a:pPr algn="ctr">
              <a:lnSpc>
                <a:spcPts val="8958"/>
              </a:lnSpc>
              <a:spcBef>
                <a:spcPct val="0"/>
              </a:spcBef>
            </a:pPr>
            <a:r>
              <a:rPr lang="en-US" sz="6398" dirty="0">
                <a:solidFill>
                  <a:srgbClr val="000000"/>
                </a:solidFill>
                <a:latin typeface="Canva Sans Bold"/>
              </a:rPr>
              <a:t>Data is the new oil</a:t>
            </a:r>
          </a:p>
        </p:txBody>
      </p:sp>
      <p:sp>
        <p:nvSpPr>
          <p:cNvPr id="9" name="TextBox 9"/>
          <p:cNvSpPr txBox="1"/>
          <p:nvPr/>
        </p:nvSpPr>
        <p:spPr>
          <a:xfrm>
            <a:off x="9036659" y="8916989"/>
            <a:ext cx="3917341" cy="646425"/>
          </a:xfrm>
          <a:prstGeom prst="rect">
            <a:avLst/>
          </a:prstGeom>
        </p:spPr>
        <p:txBody>
          <a:bodyPr wrap="square" lIns="0" tIns="0" rIns="0" bIns="0" rtlCol="0" anchor="t">
            <a:spAutoFit/>
          </a:bodyPr>
          <a:lstStyle/>
          <a:p>
            <a:pPr algn="ctr">
              <a:lnSpc>
                <a:spcPts val="5318"/>
              </a:lnSpc>
              <a:spcBef>
                <a:spcPct val="0"/>
              </a:spcBef>
            </a:pPr>
            <a:r>
              <a:rPr lang="en-US" sz="3799" dirty="0">
                <a:solidFill>
                  <a:srgbClr val="000000"/>
                </a:solidFill>
                <a:latin typeface="Canva Sans Bold"/>
              </a:rPr>
              <a:t>~ Clive Humby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Freeform 2"/>
          <p:cNvSpPr/>
          <p:nvPr/>
        </p:nvSpPr>
        <p:spPr>
          <a:xfrm>
            <a:off x="9425751" y="-17393"/>
            <a:ext cx="9240342" cy="10304393"/>
          </a:xfrm>
          <a:custGeom>
            <a:avLst/>
            <a:gdLst/>
            <a:ahLst/>
            <a:cxnLst/>
            <a:rect l="l" t="t" r="r" b="b"/>
            <a:pathLst>
              <a:path w="9240342" h="10304393">
                <a:moveTo>
                  <a:pt x="0" y="0"/>
                </a:moveTo>
                <a:lnTo>
                  <a:pt x="9240342" y="0"/>
                </a:lnTo>
                <a:lnTo>
                  <a:pt x="9240342" y="10304393"/>
                </a:lnTo>
                <a:lnTo>
                  <a:pt x="0" y="10304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24673" y="5143500"/>
            <a:ext cx="9022220" cy="9062659"/>
          </a:xfrm>
          <a:custGeom>
            <a:avLst/>
            <a:gdLst/>
            <a:ahLst/>
            <a:cxnLst/>
            <a:rect l="l" t="t" r="r" b="b"/>
            <a:pathLst>
              <a:path w="9022220" h="9062659">
                <a:moveTo>
                  <a:pt x="0" y="0"/>
                </a:moveTo>
                <a:lnTo>
                  <a:pt x="9022220" y="0"/>
                </a:lnTo>
                <a:lnTo>
                  <a:pt x="9022220" y="9062659"/>
                </a:lnTo>
                <a:lnTo>
                  <a:pt x="0" y="90626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426370" y="1744338"/>
            <a:ext cx="8135926" cy="7401678"/>
          </a:xfrm>
          <a:custGeom>
            <a:avLst/>
            <a:gdLst/>
            <a:ahLst/>
            <a:cxnLst/>
            <a:rect l="l" t="t" r="r" b="b"/>
            <a:pathLst>
              <a:path w="8135926" h="7401678">
                <a:moveTo>
                  <a:pt x="0" y="0"/>
                </a:moveTo>
                <a:lnTo>
                  <a:pt x="8135926" y="0"/>
                </a:lnTo>
                <a:lnTo>
                  <a:pt x="8135926" y="7401678"/>
                </a:lnTo>
                <a:lnTo>
                  <a:pt x="0" y="74016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545837" y="3849684"/>
            <a:ext cx="4947375" cy="7600717"/>
            <a:chOff x="0" y="0"/>
            <a:chExt cx="6596500" cy="10134289"/>
          </a:xfrm>
        </p:grpSpPr>
        <p:sp>
          <p:nvSpPr>
            <p:cNvPr id="6" name="Freeform 6"/>
            <p:cNvSpPr/>
            <p:nvPr/>
          </p:nvSpPr>
          <p:spPr>
            <a:xfrm>
              <a:off x="0" y="0"/>
              <a:ext cx="6596507" cy="10134346"/>
            </a:xfrm>
            <a:custGeom>
              <a:avLst/>
              <a:gdLst/>
              <a:ahLst/>
              <a:cxnLst/>
              <a:rect l="l" t="t" r="r" b="b"/>
              <a:pathLst>
                <a:path w="6596507" h="10134346">
                  <a:moveTo>
                    <a:pt x="0" y="0"/>
                  </a:moveTo>
                  <a:lnTo>
                    <a:pt x="6596507" y="0"/>
                  </a:lnTo>
                  <a:lnTo>
                    <a:pt x="6596507" y="10134346"/>
                  </a:lnTo>
                  <a:lnTo>
                    <a:pt x="0" y="10134346"/>
                  </a:lnTo>
                  <a:lnTo>
                    <a:pt x="0" y="0"/>
                  </a:lnTo>
                  <a:close/>
                </a:path>
              </a:pathLst>
            </a:custGeom>
            <a:blipFill>
              <a:blip r:embed="rId8"/>
              <a:stretch>
                <a:fillRect l="-88452" r="-88452"/>
              </a:stretch>
            </a:blipFill>
          </p:spPr>
        </p:sp>
      </p:grpSp>
      <p:sp>
        <p:nvSpPr>
          <p:cNvPr id="7" name="TextBox 7"/>
          <p:cNvSpPr txBox="1"/>
          <p:nvPr/>
        </p:nvSpPr>
        <p:spPr>
          <a:xfrm>
            <a:off x="1028700" y="3632990"/>
            <a:ext cx="4465827" cy="2240439"/>
          </a:xfrm>
          <a:prstGeom prst="rect">
            <a:avLst/>
          </a:prstGeom>
        </p:spPr>
        <p:txBody>
          <a:bodyPr lIns="0" tIns="0" rIns="0" bIns="0" rtlCol="0" anchor="t">
            <a:spAutoFit/>
          </a:bodyPr>
          <a:lstStyle/>
          <a:p>
            <a:pPr algn="l">
              <a:lnSpc>
                <a:spcPts val="8960"/>
              </a:lnSpc>
            </a:pPr>
            <a:r>
              <a:rPr lang="en-US" sz="6400">
                <a:solidFill>
                  <a:srgbClr val="000000"/>
                </a:solidFill>
                <a:latin typeface="Now Bold"/>
              </a:rPr>
              <a:t>Content</a:t>
            </a:r>
          </a:p>
          <a:p>
            <a:pPr algn="l">
              <a:lnSpc>
                <a:spcPts val="7680"/>
              </a:lnSpc>
            </a:pPr>
            <a:r>
              <a:rPr lang="en-US" sz="6400">
                <a:solidFill>
                  <a:srgbClr val="000000"/>
                </a:solidFill>
                <a:latin typeface="Now Bold"/>
              </a:rPr>
              <a:t>Outline</a:t>
            </a:r>
          </a:p>
        </p:txBody>
      </p:sp>
      <p:sp>
        <p:nvSpPr>
          <p:cNvPr id="8" name="TextBox 8"/>
          <p:cNvSpPr txBox="1"/>
          <p:nvPr/>
        </p:nvSpPr>
        <p:spPr>
          <a:xfrm>
            <a:off x="1028700" y="6035112"/>
            <a:ext cx="4465827" cy="384810"/>
          </a:xfrm>
          <a:prstGeom prst="rect">
            <a:avLst/>
          </a:prstGeom>
        </p:spPr>
        <p:txBody>
          <a:bodyPr lIns="0" tIns="0" rIns="0" bIns="0" rtlCol="0" anchor="t">
            <a:spAutoFit/>
          </a:bodyPr>
          <a:lstStyle/>
          <a:p>
            <a:pPr algn="l">
              <a:lnSpc>
                <a:spcPts val="2940"/>
              </a:lnSpc>
            </a:pPr>
            <a:r>
              <a:rPr lang="en-US" sz="2100">
                <a:solidFill>
                  <a:srgbClr val="000000"/>
                </a:solidFill>
                <a:latin typeface="Now Bold"/>
              </a:rPr>
              <a:t>Topics for discussion</a:t>
            </a:r>
          </a:p>
        </p:txBody>
      </p:sp>
      <p:sp>
        <p:nvSpPr>
          <p:cNvPr id="9" name="TextBox 9"/>
          <p:cNvSpPr txBox="1"/>
          <p:nvPr/>
        </p:nvSpPr>
        <p:spPr>
          <a:xfrm>
            <a:off x="8486335" y="2674775"/>
            <a:ext cx="5662738" cy="389230"/>
          </a:xfrm>
          <a:prstGeom prst="rect">
            <a:avLst/>
          </a:prstGeom>
        </p:spPr>
        <p:txBody>
          <a:bodyPr lIns="0" tIns="0" rIns="0" bIns="0" rtlCol="0" anchor="t">
            <a:spAutoFit/>
          </a:bodyPr>
          <a:lstStyle/>
          <a:p>
            <a:pPr algn="l">
              <a:lnSpc>
                <a:spcPts val="3219"/>
              </a:lnSpc>
            </a:pPr>
            <a:r>
              <a:rPr lang="en-US" sz="2299">
                <a:solidFill>
                  <a:srgbClr val="F5F5EF"/>
                </a:solidFill>
                <a:latin typeface="Now"/>
              </a:rPr>
              <a:t>Business Understanding</a:t>
            </a:r>
          </a:p>
        </p:txBody>
      </p:sp>
      <p:sp>
        <p:nvSpPr>
          <p:cNvPr id="10" name="TextBox 10"/>
          <p:cNvSpPr txBox="1"/>
          <p:nvPr/>
        </p:nvSpPr>
        <p:spPr>
          <a:xfrm>
            <a:off x="7626606" y="2691444"/>
            <a:ext cx="336054" cy="424815"/>
          </a:xfrm>
          <a:prstGeom prst="rect">
            <a:avLst/>
          </a:prstGeom>
        </p:spPr>
        <p:txBody>
          <a:bodyPr lIns="0" tIns="0" rIns="0" bIns="0" rtlCol="0" anchor="t">
            <a:spAutoFit/>
          </a:bodyPr>
          <a:lstStyle/>
          <a:p>
            <a:pPr algn="l">
              <a:lnSpc>
                <a:spcPts val="3358"/>
              </a:lnSpc>
            </a:pPr>
            <a:r>
              <a:rPr lang="en-US" sz="2400">
                <a:solidFill>
                  <a:srgbClr val="F5F5EF"/>
                </a:solidFill>
                <a:latin typeface="Now Bold"/>
              </a:rPr>
              <a:t>01</a:t>
            </a:r>
          </a:p>
        </p:txBody>
      </p:sp>
      <p:sp>
        <p:nvSpPr>
          <p:cNvPr id="11" name="TextBox 11"/>
          <p:cNvSpPr txBox="1"/>
          <p:nvPr/>
        </p:nvSpPr>
        <p:spPr>
          <a:xfrm>
            <a:off x="7626606" y="3783009"/>
            <a:ext cx="383381" cy="424815"/>
          </a:xfrm>
          <a:prstGeom prst="rect">
            <a:avLst/>
          </a:prstGeom>
        </p:spPr>
        <p:txBody>
          <a:bodyPr lIns="0" tIns="0" rIns="0" bIns="0" rtlCol="0" anchor="t">
            <a:spAutoFit/>
          </a:bodyPr>
          <a:lstStyle/>
          <a:p>
            <a:pPr algn="l">
              <a:lnSpc>
                <a:spcPts val="3358"/>
              </a:lnSpc>
            </a:pPr>
            <a:r>
              <a:rPr lang="en-US" sz="2400">
                <a:solidFill>
                  <a:srgbClr val="F5F5EF"/>
                </a:solidFill>
                <a:latin typeface="Now Bold"/>
              </a:rPr>
              <a:t>02</a:t>
            </a:r>
          </a:p>
        </p:txBody>
      </p:sp>
      <p:sp>
        <p:nvSpPr>
          <p:cNvPr id="12" name="TextBox 12"/>
          <p:cNvSpPr txBox="1"/>
          <p:nvPr/>
        </p:nvSpPr>
        <p:spPr>
          <a:xfrm>
            <a:off x="8486335" y="3766340"/>
            <a:ext cx="5662738" cy="424974"/>
          </a:xfrm>
          <a:prstGeom prst="rect">
            <a:avLst/>
          </a:prstGeom>
        </p:spPr>
        <p:txBody>
          <a:bodyPr lIns="0" tIns="0" rIns="0" bIns="0" rtlCol="0" anchor="t">
            <a:spAutoFit/>
          </a:bodyPr>
          <a:lstStyle/>
          <a:p>
            <a:pPr algn="l">
              <a:lnSpc>
                <a:spcPts val="3219"/>
              </a:lnSpc>
            </a:pPr>
            <a:r>
              <a:rPr lang="en-US" sz="2299">
                <a:solidFill>
                  <a:srgbClr val="F5F5EF"/>
                </a:solidFill>
                <a:latin typeface="Now"/>
              </a:rPr>
              <a:t>Problem Statement</a:t>
            </a:r>
          </a:p>
        </p:txBody>
      </p:sp>
      <p:sp>
        <p:nvSpPr>
          <p:cNvPr id="13" name="TextBox 13"/>
          <p:cNvSpPr txBox="1"/>
          <p:nvPr/>
        </p:nvSpPr>
        <p:spPr>
          <a:xfrm>
            <a:off x="7626606" y="4874574"/>
            <a:ext cx="396329" cy="424815"/>
          </a:xfrm>
          <a:prstGeom prst="rect">
            <a:avLst/>
          </a:prstGeom>
        </p:spPr>
        <p:txBody>
          <a:bodyPr lIns="0" tIns="0" rIns="0" bIns="0" rtlCol="0" anchor="t">
            <a:spAutoFit/>
          </a:bodyPr>
          <a:lstStyle/>
          <a:p>
            <a:pPr algn="l">
              <a:lnSpc>
                <a:spcPts val="3358"/>
              </a:lnSpc>
            </a:pPr>
            <a:r>
              <a:rPr lang="en-US" sz="2400">
                <a:solidFill>
                  <a:srgbClr val="F5F5EF"/>
                </a:solidFill>
                <a:latin typeface="Now Bold"/>
              </a:rPr>
              <a:t>03</a:t>
            </a:r>
          </a:p>
        </p:txBody>
      </p:sp>
      <p:sp>
        <p:nvSpPr>
          <p:cNvPr id="14" name="TextBox 14"/>
          <p:cNvSpPr txBox="1"/>
          <p:nvPr/>
        </p:nvSpPr>
        <p:spPr>
          <a:xfrm>
            <a:off x="8486335" y="4857905"/>
            <a:ext cx="5662738" cy="424974"/>
          </a:xfrm>
          <a:prstGeom prst="rect">
            <a:avLst/>
          </a:prstGeom>
        </p:spPr>
        <p:txBody>
          <a:bodyPr lIns="0" tIns="0" rIns="0" bIns="0" rtlCol="0" anchor="t">
            <a:spAutoFit/>
          </a:bodyPr>
          <a:lstStyle/>
          <a:p>
            <a:pPr algn="l">
              <a:lnSpc>
                <a:spcPts val="3219"/>
              </a:lnSpc>
            </a:pPr>
            <a:r>
              <a:rPr lang="en-US" sz="2299">
                <a:solidFill>
                  <a:srgbClr val="F5F5EF"/>
                </a:solidFill>
                <a:latin typeface="Now"/>
              </a:rPr>
              <a:t>Data modelling</a:t>
            </a:r>
          </a:p>
        </p:txBody>
      </p:sp>
      <p:sp>
        <p:nvSpPr>
          <p:cNvPr id="15" name="TextBox 15"/>
          <p:cNvSpPr txBox="1"/>
          <p:nvPr/>
        </p:nvSpPr>
        <p:spPr>
          <a:xfrm>
            <a:off x="7626606" y="5966139"/>
            <a:ext cx="404366" cy="424815"/>
          </a:xfrm>
          <a:prstGeom prst="rect">
            <a:avLst/>
          </a:prstGeom>
        </p:spPr>
        <p:txBody>
          <a:bodyPr lIns="0" tIns="0" rIns="0" bIns="0" rtlCol="0" anchor="t">
            <a:spAutoFit/>
          </a:bodyPr>
          <a:lstStyle/>
          <a:p>
            <a:pPr algn="l">
              <a:lnSpc>
                <a:spcPts val="3358"/>
              </a:lnSpc>
            </a:pPr>
            <a:r>
              <a:rPr lang="en-US" sz="2400">
                <a:solidFill>
                  <a:srgbClr val="F5F5EF"/>
                </a:solidFill>
                <a:latin typeface="Now Bold"/>
              </a:rPr>
              <a:t>04</a:t>
            </a:r>
          </a:p>
        </p:txBody>
      </p:sp>
      <p:sp>
        <p:nvSpPr>
          <p:cNvPr id="16" name="TextBox 16"/>
          <p:cNvSpPr txBox="1"/>
          <p:nvPr/>
        </p:nvSpPr>
        <p:spPr>
          <a:xfrm>
            <a:off x="8486335" y="5949470"/>
            <a:ext cx="5662738" cy="424974"/>
          </a:xfrm>
          <a:prstGeom prst="rect">
            <a:avLst/>
          </a:prstGeom>
        </p:spPr>
        <p:txBody>
          <a:bodyPr lIns="0" tIns="0" rIns="0" bIns="0" rtlCol="0" anchor="t">
            <a:spAutoFit/>
          </a:bodyPr>
          <a:lstStyle/>
          <a:p>
            <a:pPr algn="l">
              <a:lnSpc>
                <a:spcPts val="3219"/>
              </a:lnSpc>
            </a:pPr>
            <a:r>
              <a:rPr lang="en-US" sz="2299">
                <a:solidFill>
                  <a:srgbClr val="F5F5EF"/>
                </a:solidFill>
                <a:latin typeface="Now"/>
              </a:rPr>
              <a:t>Model interpretation</a:t>
            </a:r>
          </a:p>
        </p:txBody>
      </p:sp>
      <p:sp>
        <p:nvSpPr>
          <p:cNvPr id="17" name="TextBox 17"/>
          <p:cNvSpPr txBox="1"/>
          <p:nvPr/>
        </p:nvSpPr>
        <p:spPr>
          <a:xfrm>
            <a:off x="7626606" y="7057704"/>
            <a:ext cx="402729" cy="424815"/>
          </a:xfrm>
          <a:prstGeom prst="rect">
            <a:avLst/>
          </a:prstGeom>
        </p:spPr>
        <p:txBody>
          <a:bodyPr lIns="0" tIns="0" rIns="0" bIns="0" rtlCol="0" anchor="t">
            <a:spAutoFit/>
          </a:bodyPr>
          <a:lstStyle/>
          <a:p>
            <a:pPr algn="l">
              <a:lnSpc>
                <a:spcPts val="3358"/>
              </a:lnSpc>
            </a:pPr>
            <a:r>
              <a:rPr lang="en-US" sz="2400">
                <a:solidFill>
                  <a:srgbClr val="F5F5EF"/>
                </a:solidFill>
                <a:latin typeface="Now Bold"/>
              </a:rPr>
              <a:t>05</a:t>
            </a:r>
          </a:p>
        </p:txBody>
      </p:sp>
      <p:sp>
        <p:nvSpPr>
          <p:cNvPr id="18" name="TextBox 18"/>
          <p:cNvSpPr txBox="1"/>
          <p:nvPr/>
        </p:nvSpPr>
        <p:spPr>
          <a:xfrm>
            <a:off x="8486335" y="7041035"/>
            <a:ext cx="5662738" cy="424974"/>
          </a:xfrm>
          <a:prstGeom prst="rect">
            <a:avLst/>
          </a:prstGeom>
        </p:spPr>
        <p:txBody>
          <a:bodyPr lIns="0" tIns="0" rIns="0" bIns="0" rtlCol="0" anchor="t">
            <a:spAutoFit/>
          </a:bodyPr>
          <a:lstStyle/>
          <a:p>
            <a:pPr algn="l">
              <a:lnSpc>
                <a:spcPts val="3219"/>
              </a:lnSpc>
            </a:pPr>
            <a:r>
              <a:rPr lang="en-US" sz="2299">
                <a:solidFill>
                  <a:srgbClr val="F5F5EF"/>
                </a:solidFill>
                <a:latin typeface="Now"/>
              </a:rPr>
              <a:t>Conclusions</a:t>
            </a:r>
          </a:p>
        </p:txBody>
      </p:sp>
      <p:sp>
        <p:nvSpPr>
          <p:cNvPr id="19" name="TextBox 19"/>
          <p:cNvSpPr txBox="1"/>
          <p:nvPr/>
        </p:nvSpPr>
        <p:spPr>
          <a:xfrm>
            <a:off x="7626606" y="8120694"/>
            <a:ext cx="402729" cy="436880"/>
          </a:xfrm>
          <a:prstGeom prst="rect">
            <a:avLst/>
          </a:prstGeom>
        </p:spPr>
        <p:txBody>
          <a:bodyPr lIns="0" tIns="0" rIns="0" bIns="0" rtlCol="0" anchor="t">
            <a:spAutoFit/>
          </a:bodyPr>
          <a:lstStyle/>
          <a:p>
            <a:pPr algn="l">
              <a:lnSpc>
                <a:spcPts val="3220"/>
              </a:lnSpc>
            </a:pPr>
            <a:r>
              <a:rPr lang="en-US" sz="2300">
                <a:solidFill>
                  <a:srgbClr val="F5F5EF"/>
                </a:solidFill>
                <a:latin typeface="Now Bold"/>
              </a:rPr>
              <a:t>06</a:t>
            </a:r>
          </a:p>
        </p:txBody>
      </p:sp>
      <p:sp>
        <p:nvSpPr>
          <p:cNvPr id="20" name="TextBox 20"/>
          <p:cNvSpPr txBox="1"/>
          <p:nvPr/>
        </p:nvSpPr>
        <p:spPr>
          <a:xfrm>
            <a:off x="8486335" y="8120694"/>
            <a:ext cx="5662739" cy="436880"/>
          </a:xfrm>
          <a:prstGeom prst="rect">
            <a:avLst/>
          </a:prstGeom>
        </p:spPr>
        <p:txBody>
          <a:bodyPr lIns="0" tIns="0" rIns="0" bIns="0" rtlCol="0" anchor="t">
            <a:spAutoFit/>
          </a:bodyPr>
          <a:lstStyle/>
          <a:p>
            <a:pPr algn="l">
              <a:lnSpc>
                <a:spcPts val="3219"/>
              </a:lnSpc>
            </a:pPr>
            <a:r>
              <a:rPr lang="en-US" sz="2299">
                <a:solidFill>
                  <a:srgbClr val="F5F5EF"/>
                </a:solidFill>
                <a:latin typeface="Now"/>
              </a:rPr>
              <a:t>Recommendations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TextBox 2"/>
          <p:cNvSpPr txBox="1"/>
          <p:nvPr/>
        </p:nvSpPr>
        <p:spPr>
          <a:xfrm>
            <a:off x="4170829" y="77077"/>
            <a:ext cx="9618613" cy="1218567"/>
          </a:xfrm>
          <a:prstGeom prst="rect">
            <a:avLst/>
          </a:prstGeom>
        </p:spPr>
        <p:txBody>
          <a:bodyPr lIns="0" tIns="0" rIns="0" bIns="0" rtlCol="0" anchor="t">
            <a:spAutoFit/>
          </a:bodyPr>
          <a:lstStyle/>
          <a:p>
            <a:pPr algn="ctr">
              <a:lnSpc>
                <a:spcPts val="8958"/>
              </a:lnSpc>
            </a:pPr>
            <a:r>
              <a:rPr lang="en-US" sz="6398">
                <a:solidFill>
                  <a:srgbClr val="000000"/>
                </a:solidFill>
                <a:latin typeface="Canva Sans Bold"/>
              </a:rPr>
              <a:t>Business Understanding</a:t>
            </a:r>
          </a:p>
        </p:txBody>
      </p:sp>
      <p:sp>
        <p:nvSpPr>
          <p:cNvPr id="3" name="Freeform 3"/>
          <p:cNvSpPr/>
          <p:nvPr/>
        </p:nvSpPr>
        <p:spPr>
          <a:xfrm>
            <a:off x="6705876" y="1545108"/>
            <a:ext cx="11077602" cy="6962123"/>
          </a:xfrm>
          <a:custGeom>
            <a:avLst/>
            <a:gdLst/>
            <a:ahLst/>
            <a:cxnLst/>
            <a:rect l="l" t="t" r="r" b="b"/>
            <a:pathLst>
              <a:path w="11077602" h="6962123">
                <a:moveTo>
                  <a:pt x="0" y="0"/>
                </a:moveTo>
                <a:lnTo>
                  <a:pt x="11077602" y="0"/>
                </a:lnTo>
                <a:lnTo>
                  <a:pt x="11077602" y="6962123"/>
                </a:lnTo>
                <a:lnTo>
                  <a:pt x="0" y="6962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69392" y="1545108"/>
            <a:ext cx="5231176" cy="5331746"/>
          </a:xfrm>
          <a:custGeom>
            <a:avLst/>
            <a:gdLst/>
            <a:ahLst/>
            <a:cxnLst/>
            <a:rect l="l" t="t" r="r" b="b"/>
            <a:pathLst>
              <a:path w="5231176" h="5331746">
                <a:moveTo>
                  <a:pt x="0" y="0"/>
                </a:moveTo>
                <a:lnTo>
                  <a:pt x="5231176" y="0"/>
                </a:lnTo>
                <a:lnTo>
                  <a:pt x="5231176" y="5331746"/>
                </a:lnTo>
                <a:lnTo>
                  <a:pt x="0" y="53317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rot="-10800000">
            <a:off x="914400" y="5893538"/>
            <a:ext cx="4660457" cy="2330229"/>
            <a:chOff x="0" y="0"/>
            <a:chExt cx="6213943" cy="3106972"/>
          </a:xfrm>
        </p:grpSpPr>
        <p:sp>
          <p:nvSpPr>
            <p:cNvPr id="6" name="Freeform 6"/>
            <p:cNvSpPr/>
            <p:nvPr/>
          </p:nvSpPr>
          <p:spPr>
            <a:xfrm>
              <a:off x="0" y="0"/>
              <a:ext cx="6213983" cy="3106928"/>
            </a:xfrm>
            <a:custGeom>
              <a:avLst/>
              <a:gdLst/>
              <a:ahLst/>
              <a:cxnLst/>
              <a:rect l="l" t="t" r="r" b="b"/>
              <a:pathLst>
                <a:path w="6213983" h="3106928">
                  <a:moveTo>
                    <a:pt x="0" y="0"/>
                  </a:moveTo>
                  <a:lnTo>
                    <a:pt x="6213983" y="0"/>
                  </a:lnTo>
                  <a:lnTo>
                    <a:pt x="6213983" y="3106928"/>
                  </a:lnTo>
                  <a:lnTo>
                    <a:pt x="0" y="3106928"/>
                  </a:lnTo>
                  <a:lnTo>
                    <a:pt x="0" y="0"/>
                  </a:lnTo>
                  <a:close/>
                </a:path>
              </a:pathLst>
            </a:custGeom>
            <a:blipFill>
              <a:blip r:embed="rId6"/>
              <a:stretch>
                <a:fillRect t="-408" b="-409"/>
              </a:stretch>
            </a:blipFill>
          </p:spPr>
        </p:sp>
      </p:grpSp>
      <p:sp>
        <p:nvSpPr>
          <p:cNvPr id="7" name="Freeform 7"/>
          <p:cNvSpPr/>
          <p:nvPr/>
        </p:nvSpPr>
        <p:spPr>
          <a:xfrm>
            <a:off x="7494908" y="2626895"/>
            <a:ext cx="9499538" cy="4240865"/>
          </a:xfrm>
          <a:custGeom>
            <a:avLst/>
            <a:gdLst/>
            <a:ahLst/>
            <a:cxnLst/>
            <a:rect l="l" t="t" r="r" b="b"/>
            <a:pathLst>
              <a:path w="9499538" h="4240865">
                <a:moveTo>
                  <a:pt x="0" y="0"/>
                </a:moveTo>
                <a:lnTo>
                  <a:pt x="9499538" y="0"/>
                </a:lnTo>
                <a:lnTo>
                  <a:pt x="9499538" y="4240865"/>
                </a:lnTo>
                <a:lnTo>
                  <a:pt x="0" y="4240865"/>
                </a:lnTo>
                <a:lnTo>
                  <a:pt x="0" y="0"/>
                </a:lnTo>
                <a:close/>
              </a:path>
            </a:pathLst>
          </a:custGeom>
          <a:blipFill>
            <a:blip r:embed="rId7"/>
            <a:stretch>
              <a:fillRect/>
            </a:stretch>
          </a:blipFill>
        </p:spPr>
      </p:sp>
      <p:sp>
        <p:nvSpPr>
          <p:cNvPr id="8" name="TextBox 8"/>
          <p:cNvSpPr txBox="1"/>
          <p:nvPr/>
        </p:nvSpPr>
        <p:spPr>
          <a:xfrm>
            <a:off x="1028700" y="2063233"/>
            <a:ext cx="4715808" cy="3648507"/>
          </a:xfrm>
          <a:prstGeom prst="rect">
            <a:avLst/>
          </a:prstGeom>
        </p:spPr>
        <p:txBody>
          <a:bodyPr lIns="0" tIns="0" rIns="0" bIns="0" rtlCol="0" anchor="t">
            <a:spAutoFit/>
          </a:bodyPr>
          <a:lstStyle/>
          <a:p>
            <a:pPr algn="just">
              <a:lnSpc>
                <a:spcPts val="4175"/>
              </a:lnSpc>
            </a:pPr>
            <a:r>
              <a:rPr lang="en-US" sz="2982">
                <a:solidFill>
                  <a:srgbClr val="FFFFFF"/>
                </a:solidFill>
                <a:latin typeface="Now"/>
              </a:rPr>
              <a:t>This project is aimed to classify iris flowers into three species (setosa, versicolor, virginica) based on sepal length, sepal width, petal length, and petal width.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Freeform 2"/>
          <p:cNvSpPr/>
          <p:nvPr/>
        </p:nvSpPr>
        <p:spPr>
          <a:xfrm>
            <a:off x="540481" y="1934139"/>
            <a:ext cx="17090394" cy="8015510"/>
          </a:xfrm>
          <a:custGeom>
            <a:avLst/>
            <a:gdLst/>
            <a:ahLst/>
            <a:cxnLst/>
            <a:rect l="l" t="t" r="r" b="b"/>
            <a:pathLst>
              <a:path w="17090394" h="8015510">
                <a:moveTo>
                  <a:pt x="0" y="0"/>
                </a:moveTo>
                <a:lnTo>
                  <a:pt x="17090394" y="0"/>
                </a:lnTo>
                <a:lnTo>
                  <a:pt x="17090394" y="8015510"/>
                </a:lnTo>
                <a:lnTo>
                  <a:pt x="0" y="8015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370828"/>
            <a:ext cx="16230600" cy="7903317"/>
          </a:xfrm>
          <a:prstGeom prst="rect">
            <a:avLst/>
          </a:prstGeom>
        </p:spPr>
        <p:txBody>
          <a:bodyPr lIns="0" tIns="0" rIns="0" bIns="0" rtlCol="0" anchor="t">
            <a:spAutoFit/>
          </a:bodyPr>
          <a:lstStyle/>
          <a:p>
            <a:pPr algn="l"/>
            <a:r>
              <a:rPr lang="en-US" sz="3600" b="0" i="0" dirty="0">
                <a:solidFill>
                  <a:srgbClr val="FFFF00"/>
                </a:solidFill>
                <a:effectLst/>
                <a:latin typeface="+mj-lt"/>
              </a:rPr>
              <a:t>Classifying flowers can be challenging, especially with similarities in their morphological features. In botanical studies and horticulture, accurately identifying the species of a flower is crucial for various purposes, such as species conservation, breeding programs, and understanding ecological dynamics. However, manual classification based on morphological features can be time-consuming and subjective, leading to inconsistencies in identification.</a:t>
            </a:r>
          </a:p>
          <a:p>
            <a:pPr algn="l"/>
            <a:endParaRPr lang="en-US" sz="3600" b="0" i="0" dirty="0">
              <a:solidFill>
                <a:srgbClr val="FFFF00"/>
              </a:solidFill>
              <a:effectLst/>
              <a:latin typeface="+mj-lt"/>
            </a:endParaRPr>
          </a:p>
          <a:p>
            <a:pPr algn="l"/>
            <a:r>
              <a:rPr lang="en-US" sz="3600" b="0" i="0" dirty="0">
                <a:solidFill>
                  <a:srgbClr val="FFFF00"/>
                </a:solidFill>
                <a:effectLst/>
                <a:latin typeface="+mj-lt"/>
              </a:rPr>
              <a:t>To address this challenge, the project aims to develop a machine learning model that can accurately classify flowers based on their morphological characteristics. By leveraging a dataset containing measurements of several features of different flower species, such as sepal length, sepal width, petal length, and petal width, the project seeks to train a model capable of distinguishing between species with a high degree of accuracy.</a:t>
            </a:r>
          </a:p>
          <a:p>
            <a:pPr algn="l">
              <a:lnSpc>
                <a:spcPts val="5978"/>
              </a:lnSpc>
            </a:pPr>
            <a:endParaRPr lang="en-US" sz="3284" dirty="0">
              <a:solidFill>
                <a:srgbClr val="F5F5EF"/>
              </a:solidFill>
              <a:latin typeface="Now"/>
            </a:endParaRPr>
          </a:p>
        </p:txBody>
      </p:sp>
      <p:sp>
        <p:nvSpPr>
          <p:cNvPr id="4" name="TextBox 4"/>
          <p:cNvSpPr txBox="1"/>
          <p:nvPr/>
        </p:nvSpPr>
        <p:spPr>
          <a:xfrm>
            <a:off x="540481" y="270296"/>
            <a:ext cx="8865396" cy="1221105"/>
          </a:xfrm>
          <a:prstGeom prst="rect">
            <a:avLst/>
          </a:prstGeom>
        </p:spPr>
        <p:txBody>
          <a:bodyPr lIns="0" tIns="0" rIns="0" bIns="0" rtlCol="0" anchor="t">
            <a:spAutoFit/>
          </a:bodyPr>
          <a:lstStyle/>
          <a:p>
            <a:pPr algn="l">
              <a:lnSpc>
                <a:spcPts val="8818"/>
              </a:lnSpc>
            </a:pPr>
            <a:r>
              <a:rPr lang="en-US" sz="6300" dirty="0">
                <a:solidFill>
                  <a:srgbClr val="F5F5EF"/>
                </a:solidFill>
                <a:latin typeface="Now Bold"/>
              </a:rPr>
              <a:t>PROBLEM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grpSp>
        <p:nvGrpSpPr>
          <p:cNvPr id="2" name="Group 2"/>
          <p:cNvGrpSpPr/>
          <p:nvPr/>
        </p:nvGrpSpPr>
        <p:grpSpPr>
          <a:xfrm>
            <a:off x="1564754" y="849447"/>
            <a:ext cx="8408853" cy="8410535"/>
            <a:chOff x="0" y="0"/>
            <a:chExt cx="11211804" cy="11214046"/>
          </a:xfrm>
        </p:grpSpPr>
        <p:sp>
          <p:nvSpPr>
            <p:cNvPr id="3" name="Freeform 3"/>
            <p:cNvSpPr/>
            <p:nvPr/>
          </p:nvSpPr>
          <p:spPr>
            <a:xfrm>
              <a:off x="0" y="0"/>
              <a:ext cx="11211687" cy="11213973"/>
            </a:xfrm>
            <a:custGeom>
              <a:avLst/>
              <a:gdLst/>
              <a:ahLst/>
              <a:cxnLst/>
              <a:rect l="l" t="t" r="r" b="b"/>
              <a:pathLst>
                <a:path w="11211687" h="11213973">
                  <a:moveTo>
                    <a:pt x="0" y="10514457"/>
                  </a:moveTo>
                  <a:lnTo>
                    <a:pt x="0" y="697357"/>
                  </a:lnTo>
                  <a:cubicBezTo>
                    <a:pt x="0" y="311658"/>
                    <a:pt x="311658" y="0"/>
                    <a:pt x="697357" y="0"/>
                  </a:cubicBezTo>
                  <a:lnTo>
                    <a:pt x="10516616" y="0"/>
                  </a:lnTo>
                  <a:cubicBezTo>
                    <a:pt x="10900029" y="0"/>
                    <a:pt x="11211687" y="311658"/>
                    <a:pt x="11211687" y="697357"/>
                  </a:cubicBezTo>
                  <a:lnTo>
                    <a:pt x="11211687" y="10516616"/>
                  </a:lnTo>
                  <a:cubicBezTo>
                    <a:pt x="11211687" y="10902315"/>
                    <a:pt x="10900029" y="11213973"/>
                    <a:pt x="10514330" y="11213973"/>
                  </a:cubicBezTo>
                  <a:lnTo>
                    <a:pt x="697230" y="11213973"/>
                  </a:lnTo>
                  <a:cubicBezTo>
                    <a:pt x="311658" y="11211814"/>
                    <a:pt x="0" y="10900156"/>
                    <a:pt x="0" y="10514457"/>
                  </a:cubicBezTo>
                  <a:close/>
                </a:path>
              </a:pathLst>
            </a:custGeom>
            <a:blipFill>
              <a:blip r:embed="rId2"/>
              <a:stretch>
                <a:fillRect l="-25176" r="-25176"/>
              </a:stretch>
            </a:blipFill>
          </p:spPr>
        </p:sp>
      </p:grpSp>
      <p:sp>
        <p:nvSpPr>
          <p:cNvPr id="4" name="Freeform 4"/>
          <p:cNvSpPr/>
          <p:nvPr/>
        </p:nvSpPr>
        <p:spPr>
          <a:xfrm>
            <a:off x="13395558" y="4417496"/>
            <a:ext cx="10060694" cy="10105788"/>
          </a:xfrm>
          <a:custGeom>
            <a:avLst/>
            <a:gdLst/>
            <a:ahLst/>
            <a:cxnLst/>
            <a:rect l="l" t="t" r="r" b="b"/>
            <a:pathLst>
              <a:path w="10060694" h="10105788">
                <a:moveTo>
                  <a:pt x="0" y="0"/>
                </a:moveTo>
                <a:lnTo>
                  <a:pt x="10060694" y="0"/>
                </a:lnTo>
                <a:lnTo>
                  <a:pt x="10060694" y="10105788"/>
                </a:lnTo>
                <a:lnTo>
                  <a:pt x="0" y="101057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6418106" y="4901325"/>
            <a:ext cx="2871389" cy="5937083"/>
            <a:chOff x="0" y="0"/>
            <a:chExt cx="3828519" cy="7916111"/>
          </a:xfrm>
        </p:grpSpPr>
        <p:sp>
          <p:nvSpPr>
            <p:cNvPr id="6" name="Freeform 6"/>
            <p:cNvSpPr/>
            <p:nvPr/>
          </p:nvSpPr>
          <p:spPr>
            <a:xfrm>
              <a:off x="0" y="0"/>
              <a:ext cx="3828542" cy="7916164"/>
            </a:xfrm>
            <a:custGeom>
              <a:avLst/>
              <a:gdLst/>
              <a:ahLst/>
              <a:cxnLst/>
              <a:rect l="l" t="t" r="r" b="b"/>
              <a:pathLst>
                <a:path w="3828542" h="7916164">
                  <a:moveTo>
                    <a:pt x="0" y="0"/>
                  </a:moveTo>
                  <a:lnTo>
                    <a:pt x="3828542" y="0"/>
                  </a:lnTo>
                  <a:lnTo>
                    <a:pt x="3828542" y="7916164"/>
                  </a:lnTo>
                  <a:lnTo>
                    <a:pt x="0" y="7916164"/>
                  </a:lnTo>
                  <a:lnTo>
                    <a:pt x="0" y="0"/>
                  </a:lnTo>
                  <a:close/>
                </a:path>
              </a:pathLst>
            </a:custGeom>
            <a:blipFill>
              <a:blip r:embed="rId5"/>
              <a:stretch>
                <a:fillRect l="-34" r="-34"/>
              </a:stretch>
            </a:blipFill>
          </p:spPr>
        </p:sp>
      </p:grpSp>
      <p:sp>
        <p:nvSpPr>
          <p:cNvPr id="7" name="Freeform 7"/>
          <p:cNvSpPr/>
          <p:nvPr/>
        </p:nvSpPr>
        <p:spPr>
          <a:xfrm>
            <a:off x="8238019" y="1649138"/>
            <a:ext cx="8416219" cy="7105696"/>
          </a:xfrm>
          <a:custGeom>
            <a:avLst/>
            <a:gdLst/>
            <a:ahLst/>
            <a:cxnLst/>
            <a:rect l="l" t="t" r="r" b="b"/>
            <a:pathLst>
              <a:path w="8416219" h="7105696">
                <a:moveTo>
                  <a:pt x="0" y="0"/>
                </a:moveTo>
                <a:lnTo>
                  <a:pt x="8416219" y="0"/>
                </a:lnTo>
                <a:lnTo>
                  <a:pt x="8416219" y="7105696"/>
                </a:lnTo>
                <a:lnTo>
                  <a:pt x="0" y="7105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9144000" y="4353106"/>
            <a:ext cx="6622520" cy="1994687"/>
          </a:xfrm>
          <a:prstGeom prst="rect">
            <a:avLst/>
          </a:prstGeom>
        </p:spPr>
        <p:txBody>
          <a:bodyPr lIns="0" tIns="0" rIns="0" bIns="0" rtlCol="0" anchor="t">
            <a:spAutoFit/>
          </a:bodyPr>
          <a:lstStyle/>
          <a:p>
            <a:pPr algn="just">
              <a:lnSpc>
                <a:spcPts val="3978"/>
              </a:lnSpc>
            </a:pPr>
            <a:r>
              <a:rPr lang="en-US" sz="2840">
                <a:solidFill>
                  <a:srgbClr val="FFFFFF"/>
                </a:solidFill>
                <a:latin typeface="Now"/>
              </a:rPr>
              <a:t>The objective is to develop accurate machine learning models capable of classifying new iris plants into their correct species categories.</a:t>
            </a:r>
          </a:p>
        </p:txBody>
      </p:sp>
      <p:sp>
        <p:nvSpPr>
          <p:cNvPr id="9" name="TextBox 9"/>
          <p:cNvSpPr txBox="1"/>
          <p:nvPr/>
        </p:nvSpPr>
        <p:spPr>
          <a:xfrm>
            <a:off x="9129956" y="2465170"/>
            <a:ext cx="6410843" cy="865739"/>
          </a:xfrm>
          <a:prstGeom prst="rect">
            <a:avLst/>
          </a:prstGeom>
        </p:spPr>
        <p:txBody>
          <a:bodyPr lIns="0" tIns="0" rIns="0" bIns="0" rtlCol="0" anchor="t">
            <a:spAutoFit/>
          </a:bodyPr>
          <a:lstStyle/>
          <a:p>
            <a:pPr algn="l">
              <a:lnSpc>
                <a:spcPts val="6357"/>
              </a:lnSpc>
            </a:pPr>
            <a:r>
              <a:rPr lang="en-US" sz="4540">
                <a:solidFill>
                  <a:srgbClr val="FFFFFF"/>
                </a:solidFill>
                <a:latin typeface="Now Bold"/>
              </a:rPr>
              <a:t>MAIN OBJECTIVE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Freeform 2"/>
          <p:cNvSpPr/>
          <p:nvPr/>
        </p:nvSpPr>
        <p:spPr>
          <a:xfrm>
            <a:off x="-201920" y="0"/>
            <a:ext cx="7557654" cy="10287000"/>
          </a:xfrm>
          <a:custGeom>
            <a:avLst/>
            <a:gdLst/>
            <a:ahLst/>
            <a:cxnLst/>
            <a:rect l="l" t="t" r="r" b="b"/>
            <a:pathLst>
              <a:path w="7557654" h="10287000">
                <a:moveTo>
                  <a:pt x="0" y="0"/>
                </a:moveTo>
                <a:lnTo>
                  <a:pt x="7557654" y="0"/>
                </a:lnTo>
                <a:lnTo>
                  <a:pt x="755765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45467" y="5814873"/>
            <a:ext cx="8326315" cy="8363635"/>
          </a:xfrm>
          <a:custGeom>
            <a:avLst/>
            <a:gdLst/>
            <a:ahLst/>
            <a:cxnLst/>
            <a:rect l="l" t="t" r="r" b="b"/>
            <a:pathLst>
              <a:path w="8326315" h="8363635">
                <a:moveTo>
                  <a:pt x="0" y="0"/>
                </a:moveTo>
                <a:lnTo>
                  <a:pt x="8326315" y="0"/>
                </a:lnTo>
                <a:lnTo>
                  <a:pt x="8326315" y="8363635"/>
                </a:lnTo>
                <a:lnTo>
                  <a:pt x="0" y="8363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952739" y="1028700"/>
            <a:ext cx="9938929" cy="2274979"/>
          </a:xfrm>
          <a:custGeom>
            <a:avLst/>
            <a:gdLst/>
            <a:ahLst/>
            <a:cxnLst/>
            <a:rect l="l" t="t" r="r" b="b"/>
            <a:pathLst>
              <a:path w="9938929" h="2274979">
                <a:moveTo>
                  <a:pt x="0" y="0"/>
                </a:moveTo>
                <a:lnTo>
                  <a:pt x="9938929" y="0"/>
                </a:lnTo>
                <a:lnTo>
                  <a:pt x="9938929" y="2274979"/>
                </a:lnTo>
                <a:lnTo>
                  <a:pt x="0" y="2274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952739" y="4035769"/>
            <a:ext cx="9938929" cy="2459473"/>
          </a:xfrm>
          <a:custGeom>
            <a:avLst/>
            <a:gdLst/>
            <a:ahLst/>
            <a:cxnLst/>
            <a:rect l="l" t="t" r="r" b="b"/>
            <a:pathLst>
              <a:path w="9938929" h="2459473">
                <a:moveTo>
                  <a:pt x="0" y="0"/>
                </a:moveTo>
                <a:lnTo>
                  <a:pt x="9938929" y="0"/>
                </a:lnTo>
                <a:lnTo>
                  <a:pt x="9938929" y="2459473"/>
                </a:lnTo>
                <a:lnTo>
                  <a:pt x="0" y="24594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955938" y="6846187"/>
            <a:ext cx="9935730" cy="2461111"/>
          </a:xfrm>
          <a:custGeom>
            <a:avLst/>
            <a:gdLst/>
            <a:ahLst/>
            <a:cxnLst/>
            <a:rect l="l" t="t" r="r" b="b"/>
            <a:pathLst>
              <a:path w="9935730" h="2461111">
                <a:moveTo>
                  <a:pt x="0" y="0"/>
                </a:moveTo>
                <a:lnTo>
                  <a:pt x="9935730" y="0"/>
                </a:lnTo>
                <a:lnTo>
                  <a:pt x="9935730" y="2461111"/>
                </a:lnTo>
                <a:lnTo>
                  <a:pt x="0" y="24611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225350" y="3902878"/>
            <a:ext cx="9604513" cy="5404420"/>
          </a:xfrm>
          <a:custGeom>
            <a:avLst/>
            <a:gdLst/>
            <a:ahLst/>
            <a:cxnLst/>
            <a:rect l="l" t="t" r="r" b="b"/>
            <a:pathLst>
              <a:path w="9604513" h="5404420">
                <a:moveTo>
                  <a:pt x="0" y="0"/>
                </a:moveTo>
                <a:lnTo>
                  <a:pt x="9604514" y="0"/>
                </a:lnTo>
                <a:lnTo>
                  <a:pt x="9604514" y="5404420"/>
                </a:lnTo>
                <a:lnTo>
                  <a:pt x="0" y="5404420"/>
                </a:lnTo>
                <a:lnTo>
                  <a:pt x="0" y="0"/>
                </a:lnTo>
                <a:close/>
              </a:path>
            </a:pathLst>
          </a:custGeom>
          <a:blipFill>
            <a:blip r:embed="rId12"/>
            <a:stretch>
              <a:fillRect/>
            </a:stretch>
          </a:blipFill>
        </p:spPr>
      </p:sp>
      <p:sp>
        <p:nvSpPr>
          <p:cNvPr id="8" name="TextBox 8"/>
          <p:cNvSpPr txBox="1"/>
          <p:nvPr/>
        </p:nvSpPr>
        <p:spPr>
          <a:xfrm>
            <a:off x="1406317" y="1355143"/>
            <a:ext cx="4826257" cy="1948536"/>
          </a:xfrm>
          <a:prstGeom prst="rect">
            <a:avLst/>
          </a:prstGeom>
        </p:spPr>
        <p:txBody>
          <a:bodyPr lIns="0" tIns="0" rIns="0" bIns="0" rtlCol="0" anchor="t">
            <a:spAutoFit/>
          </a:bodyPr>
          <a:lstStyle/>
          <a:p>
            <a:pPr algn="l">
              <a:lnSpc>
                <a:spcPts val="7680"/>
              </a:lnSpc>
            </a:pPr>
            <a:r>
              <a:rPr lang="en-US" sz="6400">
                <a:solidFill>
                  <a:srgbClr val="F5F5EF"/>
                </a:solidFill>
                <a:latin typeface="Now Bold"/>
              </a:rPr>
              <a:t>Specific Objectives</a:t>
            </a:r>
          </a:p>
        </p:txBody>
      </p:sp>
      <p:sp>
        <p:nvSpPr>
          <p:cNvPr id="9" name="TextBox 9"/>
          <p:cNvSpPr txBox="1"/>
          <p:nvPr/>
        </p:nvSpPr>
        <p:spPr>
          <a:xfrm>
            <a:off x="8504796" y="1611708"/>
            <a:ext cx="8040218" cy="1070864"/>
          </a:xfrm>
          <a:prstGeom prst="rect">
            <a:avLst/>
          </a:prstGeom>
        </p:spPr>
        <p:txBody>
          <a:bodyPr lIns="0" tIns="0" rIns="0" bIns="0" rtlCol="0" anchor="t">
            <a:spAutoFit/>
          </a:bodyPr>
          <a:lstStyle/>
          <a:p>
            <a:pPr algn="l">
              <a:lnSpc>
                <a:spcPts val="2920"/>
              </a:lnSpc>
            </a:pPr>
            <a:r>
              <a:rPr lang="en-US" sz="2085">
                <a:solidFill>
                  <a:srgbClr val="FFFFFF"/>
                </a:solidFill>
                <a:latin typeface="Now"/>
              </a:rPr>
              <a:t>To build a model that can accurately classify Iris flowers into their three known species (Iris Setosa, Iris Versicolor, Iris Virginica) based on the provided measurements. </a:t>
            </a:r>
          </a:p>
        </p:txBody>
      </p:sp>
      <p:sp>
        <p:nvSpPr>
          <p:cNvPr id="10" name="TextBox 10"/>
          <p:cNvSpPr txBox="1"/>
          <p:nvPr/>
        </p:nvSpPr>
        <p:spPr>
          <a:xfrm>
            <a:off x="8504796" y="4529731"/>
            <a:ext cx="7340210" cy="1433449"/>
          </a:xfrm>
          <a:prstGeom prst="rect">
            <a:avLst/>
          </a:prstGeom>
        </p:spPr>
        <p:txBody>
          <a:bodyPr lIns="0" tIns="0" rIns="0" bIns="0" rtlCol="0" anchor="t">
            <a:spAutoFit/>
          </a:bodyPr>
          <a:lstStyle/>
          <a:p>
            <a:pPr algn="l">
              <a:lnSpc>
                <a:spcPts val="2885"/>
              </a:lnSpc>
            </a:pPr>
            <a:r>
              <a:rPr lang="en-US" sz="2060">
                <a:solidFill>
                  <a:srgbClr val="FFFFFF"/>
                </a:solidFill>
                <a:latin typeface="Now"/>
              </a:rPr>
              <a:t>To compare the classification accuracy achieved using PCA. This will help in understanding if dimensionality reduction through PCA benefits the model performance in this specific case.</a:t>
            </a:r>
          </a:p>
        </p:txBody>
      </p:sp>
      <p:sp>
        <p:nvSpPr>
          <p:cNvPr id="11" name="TextBox 11"/>
          <p:cNvSpPr txBox="1"/>
          <p:nvPr/>
        </p:nvSpPr>
        <p:spPr>
          <a:xfrm>
            <a:off x="8504796" y="7346493"/>
            <a:ext cx="6981103" cy="692125"/>
          </a:xfrm>
          <a:prstGeom prst="rect">
            <a:avLst/>
          </a:prstGeom>
        </p:spPr>
        <p:txBody>
          <a:bodyPr lIns="0" tIns="0" rIns="0" bIns="0" rtlCol="0" anchor="t">
            <a:spAutoFit/>
          </a:bodyPr>
          <a:lstStyle/>
          <a:p>
            <a:pPr algn="l">
              <a:lnSpc>
                <a:spcPts val="2799"/>
              </a:lnSpc>
            </a:pPr>
            <a:r>
              <a:rPr lang="en-US" sz="1999">
                <a:solidFill>
                  <a:srgbClr val="FFFFFF"/>
                </a:solidFill>
                <a:latin typeface="Now"/>
              </a:rPr>
              <a:t>To evaluate the performance of different models using appropriate metrics such as accuracy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Freeform 2"/>
          <p:cNvSpPr/>
          <p:nvPr/>
        </p:nvSpPr>
        <p:spPr>
          <a:xfrm>
            <a:off x="12076356" y="3389889"/>
            <a:ext cx="8751952" cy="8791180"/>
          </a:xfrm>
          <a:custGeom>
            <a:avLst/>
            <a:gdLst/>
            <a:ahLst/>
            <a:cxnLst/>
            <a:rect l="l" t="t" r="r" b="b"/>
            <a:pathLst>
              <a:path w="8751952" h="8791180">
                <a:moveTo>
                  <a:pt x="0" y="0"/>
                </a:moveTo>
                <a:lnTo>
                  <a:pt x="8751952" y="0"/>
                </a:lnTo>
                <a:lnTo>
                  <a:pt x="8751952" y="8791180"/>
                </a:lnTo>
                <a:lnTo>
                  <a:pt x="0" y="87911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40481" y="308396"/>
            <a:ext cx="8865396" cy="1119505"/>
          </a:xfrm>
          <a:prstGeom prst="rect">
            <a:avLst/>
          </a:prstGeom>
        </p:spPr>
        <p:txBody>
          <a:bodyPr lIns="0" tIns="0" rIns="0" bIns="0" rtlCol="0" anchor="t">
            <a:spAutoFit/>
          </a:bodyPr>
          <a:lstStyle/>
          <a:p>
            <a:pPr algn="l">
              <a:lnSpc>
                <a:spcPts val="8119"/>
              </a:lnSpc>
            </a:pPr>
            <a:r>
              <a:rPr lang="en-US" sz="5800">
                <a:solidFill>
                  <a:srgbClr val="F5F5EF"/>
                </a:solidFill>
                <a:latin typeface="Now Bold"/>
              </a:rPr>
              <a:t>DATA UNDERSTANDING</a:t>
            </a:r>
          </a:p>
        </p:txBody>
      </p:sp>
      <p:sp>
        <p:nvSpPr>
          <p:cNvPr id="4" name="TextBox 4"/>
          <p:cNvSpPr txBox="1"/>
          <p:nvPr/>
        </p:nvSpPr>
        <p:spPr>
          <a:xfrm>
            <a:off x="540481" y="1759938"/>
            <a:ext cx="17238447" cy="6845808"/>
          </a:xfrm>
          <a:prstGeom prst="rect">
            <a:avLst/>
          </a:prstGeom>
        </p:spPr>
        <p:txBody>
          <a:bodyPr lIns="0" tIns="0" rIns="0" bIns="0" rtlCol="0" anchor="t">
            <a:spAutoFit/>
          </a:bodyPr>
          <a:lstStyle/>
          <a:p>
            <a:pPr>
              <a:lnSpc>
                <a:spcPts val="4996"/>
              </a:lnSpc>
            </a:pPr>
            <a:r>
              <a:rPr lang="en-US" sz="3569">
                <a:solidFill>
                  <a:srgbClr val="000000"/>
                </a:solidFill>
                <a:latin typeface="Now"/>
              </a:rPr>
              <a:t>The data includes three iris species with 50 samples each as well as some properties about each flower. One flower species is linearly separable from the other two, but the other two are not linearly separable from each other.</a:t>
            </a:r>
          </a:p>
          <a:p>
            <a:pPr>
              <a:lnSpc>
                <a:spcPts val="4996"/>
              </a:lnSpc>
            </a:pPr>
            <a:r>
              <a:rPr lang="en-US" sz="3569">
                <a:solidFill>
                  <a:srgbClr val="000000"/>
                </a:solidFill>
                <a:latin typeface="Now"/>
              </a:rPr>
              <a:t>The dataset, Iris, has got 150 rows and 6 columns. columns ae as follows:</a:t>
            </a:r>
          </a:p>
          <a:p>
            <a:pPr>
              <a:lnSpc>
                <a:spcPts val="4996"/>
              </a:lnSpc>
            </a:pPr>
            <a:r>
              <a:rPr lang="en-US" sz="3569">
                <a:solidFill>
                  <a:srgbClr val="000000"/>
                </a:solidFill>
                <a:latin typeface="Now Bold"/>
              </a:rPr>
              <a:t>Id</a:t>
            </a:r>
            <a:r>
              <a:rPr lang="en-US" sz="3569">
                <a:solidFill>
                  <a:srgbClr val="000000"/>
                </a:solidFill>
                <a:latin typeface="Now"/>
              </a:rPr>
              <a:t> - The primary identifier</a:t>
            </a:r>
          </a:p>
          <a:p>
            <a:pPr>
              <a:lnSpc>
                <a:spcPts val="4996"/>
              </a:lnSpc>
            </a:pPr>
            <a:r>
              <a:rPr lang="en-US" sz="3569">
                <a:solidFill>
                  <a:srgbClr val="000000"/>
                </a:solidFill>
                <a:latin typeface="Now Bold"/>
              </a:rPr>
              <a:t>sepal length (cm)</a:t>
            </a:r>
            <a:r>
              <a:rPr lang="en-US" sz="3569">
                <a:solidFill>
                  <a:srgbClr val="000000"/>
                </a:solidFill>
                <a:latin typeface="Now"/>
              </a:rPr>
              <a:t> - length of the sepal in centimeters</a:t>
            </a:r>
          </a:p>
          <a:p>
            <a:pPr>
              <a:lnSpc>
                <a:spcPts val="4996"/>
              </a:lnSpc>
            </a:pPr>
            <a:r>
              <a:rPr lang="en-US" sz="3569">
                <a:solidFill>
                  <a:srgbClr val="000000"/>
                </a:solidFill>
                <a:latin typeface="Now Bold"/>
              </a:rPr>
              <a:t>sepal width (cm)</a:t>
            </a:r>
            <a:r>
              <a:rPr lang="en-US" sz="3569">
                <a:solidFill>
                  <a:srgbClr val="000000"/>
                </a:solidFill>
                <a:latin typeface="Now"/>
              </a:rPr>
              <a:t> - width of the sepal in centimeters</a:t>
            </a:r>
          </a:p>
          <a:p>
            <a:pPr>
              <a:lnSpc>
                <a:spcPts val="4996"/>
              </a:lnSpc>
            </a:pPr>
            <a:r>
              <a:rPr lang="en-US" sz="3569">
                <a:solidFill>
                  <a:srgbClr val="000000"/>
                </a:solidFill>
                <a:latin typeface="Now Bold"/>
              </a:rPr>
              <a:t>petal length (cm)</a:t>
            </a:r>
            <a:r>
              <a:rPr lang="en-US" sz="3569">
                <a:solidFill>
                  <a:srgbClr val="000000"/>
                </a:solidFill>
                <a:latin typeface="Now"/>
              </a:rPr>
              <a:t> - length of the petal in centimeters</a:t>
            </a:r>
          </a:p>
          <a:p>
            <a:pPr>
              <a:lnSpc>
                <a:spcPts val="4996"/>
              </a:lnSpc>
            </a:pPr>
            <a:r>
              <a:rPr lang="en-US" sz="3569">
                <a:solidFill>
                  <a:srgbClr val="000000"/>
                </a:solidFill>
                <a:latin typeface="Now Bold"/>
              </a:rPr>
              <a:t>petal width (cm)</a:t>
            </a:r>
            <a:r>
              <a:rPr lang="en-US" sz="3569">
                <a:solidFill>
                  <a:srgbClr val="000000"/>
                </a:solidFill>
                <a:latin typeface="Now"/>
              </a:rPr>
              <a:t> - width of the petal in centimeters</a:t>
            </a:r>
          </a:p>
          <a:p>
            <a:pPr>
              <a:lnSpc>
                <a:spcPts val="4996"/>
              </a:lnSpc>
            </a:pPr>
            <a:r>
              <a:rPr lang="en-US" sz="3569">
                <a:solidFill>
                  <a:srgbClr val="000000"/>
                </a:solidFill>
                <a:latin typeface="Now Bold"/>
              </a:rPr>
              <a:t>Target </a:t>
            </a:r>
            <a:r>
              <a:rPr lang="en-US" sz="3569">
                <a:solidFill>
                  <a:srgbClr val="000000"/>
                </a:solidFill>
                <a:latin typeface="Now"/>
              </a:rPr>
              <a:t>- Setosa, Versicolor, Virginica</a:t>
            </a:r>
          </a:p>
          <a:p>
            <a:pPr marL="815911" lvl="2" indent="-271970" algn="l">
              <a:lnSpc>
                <a:spcPts val="4211"/>
              </a:lnSpc>
            </a:pPr>
            <a:endParaRPr lang="en-US" sz="3569">
              <a:solidFill>
                <a:srgbClr val="000000"/>
              </a:solidFill>
              <a:latin typeface="N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TextBox 2"/>
          <p:cNvSpPr txBox="1"/>
          <p:nvPr/>
        </p:nvSpPr>
        <p:spPr>
          <a:xfrm>
            <a:off x="6144781" y="58869"/>
            <a:ext cx="5379393" cy="1218567"/>
          </a:xfrm>
          <a:prstGeom prst="rect">
            <a:avLst/>
          </a:prstGeom>
        </p:spPr>
        <p:txBody>
          <a:bodyPr lIns="0" tIns="0" rIns="0" bIns="0" rtlCol="0" anchor="t">
            <a:spAutoFit/>
          </a:bodyPr>
          <a:lstStyle/>
          <a:p>
            <a:pPr algn="ctr">
              <a:lnSpc>
                <a:spcPts val="8958"/>
              </a:lnSpc>
            </a:pPr>
            <a:r>
              <a:rPr lang="en-US" sz="6398">
                <a:solidFill>
                  <a:srgbClr val="000000"/>
                </a:solidFill>
                <a:latin typeface="Canva Sans Bold"/>
              </a:rPr>
              <a:t>Data Analysis</a:t>
            </a:r>
          </a:p>
        </p:txBody>
      </p:sp>
      <p:sp>
        <p:nvSpPr>
          <p:cNvPr id="3" name="Freeform 3"/>
          <p:cNvSpPr/>
          <p:nvPr/>
        </p:nvSpPr>
        <p:spPr>
          <a:xfrm>
            <a:off x="0" y="-310600"/>
            <a:ext cx="18288000" cy="5236410"/>
          </a:xfrm>
          <a:custGeom>
            <a:avLst/>
            <a:gdLst/>
            <a:ahLst/>
            <a:cxnLst/>
            <a:rect l="l" t="t" r="r" b="b"/>
            <a:pathLst>
              <a:path w="18288000" h="5236410">
                <a:moveTo>
                  <a:pt x="0" y="0"/>
                </a:moveTo>
                <a:lnTo>
                  <a:pt x="18288000" y="0"/>
                </a:lnTo>
                <a:lnTo>
                  <a:pt x="18288000" y="5236410"/>
                </a:lnTo>
                <a:lnTo>
                  <a:pt x="0" y="52364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120737" y="3287212"/>
            <a:ext cx="12046525" cy="2678600"/>
          </a:xfrm>
          <a:custGeom>
            <a:avLst/>
            <a:gdLst/>
            <a:ahLst/>
            <a:cxnLst/>
            <a:rect l="l" t="t" r="r" b="b"/>
            <a:pathLst>
              <a:path w="12046525" h="2678600">
                <a:moveTo>
                  <a:pt x="0" y="0"/>
                </a:moveTo>
                <a:lnTo>
                  <a:pt x="12046525" y="0"/>
                </a:lnTo>
                <a:lnTo>
                  <a:pt x="12046525" y="2678600"/>
                </a:lnTo>
                <a:lnTo>
                  <a:pt x="0" y="267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516577" y="7252961"/>
            <a:ext cx="6018445" cy="6045421"/>
          </a:xfrm>
          <a:custGeom>
            <a:avLst/>
            <a:gdLst/>
            <a:ahLst/>
            <a:cxnLst/>
            <a:rect l="l" t="t" r="r" b="b"/>
            <a:pathLst>
              <a:path w="6018445" h="6045421">
                <a:moveTo>
                  <a:pt x="0" y="0"/>
                </a:moveTo>
                <a:lnTo>
                  <a:pt x="6018446" y="0"/>
                </a:lnTo>
                <a:lnTo>
                  <a:pt x="6018446" y="6045421"/>
                </a:lnTo>
                <a:lnTo>
                  <a:pt x="0" y="60454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6166830" y="6572725"/>
            <a:ext cx="6640850" cy="3001537"/>
            <a:chOff x="0" y="0"/>
            <a:chExt cx="8854467" cy="4002049"/>
          </a:xfrm>
        </p:grpSpPr>
        <p:sp>
          <p:nvSpPr>
            <p:cNvPr id="7" name="Freeform 7"/>
            <p:cNvSpPr/>
            <p:nvPr/>
          </p:nvSpPr>
          <p:spPr>
            <a:xfrm>
              <a:off x="0" y="0"/>
              <a:ext cx="8854440" cy="4002024"/>
            </a:xfrm>
            <a:custGeom>
              <a:avLst/>
              <a:gdLst/>
              <a:ahLst/>
              <a:cxnLst/>
              <a:rect l="l" t="t" r="r" b="b"/>
              <a:pathLst>
                <a:path w="8854440" h="4002024">
                  <a:moveTo>
                    <a:pt x="0" y="0"/>
                  </a:moveTo>
                  <a:lnTo>
                    <a:pt x="8854440" y="0"/>
                  </a:lnTo>
                  <a:lnTo>
                    <a:pt x="8854440" y="4002024"/>
                  </a:lnTo>
                  <a:lnTo>
                    <a:pt x="0" y="4002024"/>
                  </a:lnTo>
                  <a:lnTo>
                    <a:pt x="0" y="0"/>
                  </a:lnTo>
                  <a:close/>
                </a:path>
              </a:pathLst>
            </a:custGeom>
            <a:blipFill>
              <a:blip r:embed="rId8"/>
              <a:stretch>
                <a:fillRect t="-8396" b="-8396"/>
              </a:stretch>
            </a:blipFill>
          </p:spPr>
        </p:sp>
      </p:grpSp>
      <p:sp>
        <p:nvSpPr>
          <p:cNvPr id="8" name="TextBox 8"/>
          <p:cNvSpPr txBox="1"/>
          <p:nvPr/>
        </p:nvSpPr>
        <p:spPr>
          <a:xfrm>
            <a:off x="5127707" y="3077935"/>
            <a:ext cx="8032587" cy="2228190"/>
          </a:xfrm>
          <a:prstGeom prst="rect">
            <a:avLst/>
          </a:prstGeom>
        </p:spPr>
        <p:txBody>
          <a:bodyPr lIns="0" tIns="0" rIns="0" bIns="0" rtlCol="0" anchor="t">
            <a:spAutoFit/>
          </a:bodyPr>
          <a:lstStyle/>
          <a:p>
            <a:pPr algn="ctr">
              <a:lnSpc>
                <a:spcPts val="8958"/>
              </a:lnSpc>
            </a:pPr>
            <a:r>
              <a:rPr lang="en-US" sz="6398">
                <a:solidFill>
                  <a:srgbClr val="F5F5EF"/>
                </a:solidFill>
                <a:latin typeface="Now"/>
              </a:rPr>
              <a:t>97% of the data collected was used.</a:t>
            </a:r>
          </a:p>
        </p:txBody>
      </p:sp>
      <p:sp>
        <p:nvSpPr>
          <p:cNvPr id="9" name="TextBox 9"/>
          <p:cNvSpPr txBox="1"/>
          <p:nvPr/>
        </p:nvSpPr>
        <p:spPr>
          <a:xfrm>
            <a:off x="5127707" y="1693560"/>
            <a:ext cx="8032587" cy="630555"/>
          </a:xfrm>
          <a:prstGeom prst="rect">
            <a:avLst/>
          </a:prstGeom>
        </p:spPr>
        <p:txBody>
          <a:bodyPr lIns="0" tIns="0" rIns="0" bIns="0" rtlCol="0" anchor="t">
            <a:spAutoFit/>
          </a:bodyPr>
          <a:lstStyle/>
          <a:p>
            <a:pPr algn="ctr">
              <a:lnSpc>
                <a:spcPts val="4620"/>
              </a:lnSpc>
            </a:pPr>
            <a:r>
              <a:rPr lang="en-US" sz="3300" spc="280">
                <a:solidFill>
                  <a:srgbClr val="F5F5EF"/>
                </a:solidFill>
                <a:latin typeface="Now Bold"/>
              </a:rPr>
              <a:t>DATA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979</Words>
  <Application>Microsoft Office PowerPoint</Application>
  <PresentationFormat>Custom</PresentationFormat>
  <Paragraphs>99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Now Bold</vt:lpstr>
      <vt:lpstr>Canva Sans Bold</vt:lpstr>
      <vt:lpstr>Calibri</vt:lpstr>
      <vt:lpstr>Now</vt:lpstr>
      <vt:lpstr>Glacial Indifference</vt:lpstr>
      <vt:lpstr>Antonio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Muchiri</dc:creator>
  <cp:lastModifiedBy>Muchiri Kinyua</cp:lastModifiedBy>
  <cp:revision>6</cp:revision>
  <dcterms:created xsi:type="dcterms:W3CDTF">2006-08-16T00:00:00Z</dcterms:created>
  <dcterms:modified xsi:type="dcterms:W3CDTF">2024-03-19T18:03:30Z</dcterms:modified>
  <dc:identifier>DAF_2YvdkoY</dc:identifier>
</cp:coreProperties>
</file>